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3"/>
  </p:notesMasterIdLst>
  <p:sldIdLst>
    <p:sldId id="256" r:id="rId2"/>
    <p:sldId id="326" r:id="rId3"/>
    <p:sldId id="337" r:id="rId4"/>
    <p:sldId id="348" r:id="rId5"/>
    <p:sldId id="319" r:id="rId6"/>
    <p:sldId id="262" r:id="rId7"/>
    <p:sldId id="340" r:id="rId8"/>
    <p:sldId id="334" r:id="rId9"/>
    <p:sldId id="341" r:id="rId10"/>
    <p:sldId id="357" r:id="rId11"/>
    <p:sldId id="342" r:id="rId12"/>
    <p:sldId id="325" r:id="rId13"/>
    <p:sldId id="351" r:id="rId14"/>
    <p:sldId id="320" r:id="rId15"/>
    <p:sldId id="347" r:id="rId16"/>
    <p:sldId id="359" r:id="rId17"/>
    <p:sldId id="355" r:id="rId18"/>
    <p:sldId id="356" r:id="rId19"/>
    <p:sldId id="345" r:id="rId20"/>
    <p:sldId id="346" r:id="rId21"/>
    <p:sldId id="349" r:id="rId22"/>
    <p:sldId id="352" r:id="rId23"/>
    <p:sldId id="360" r:id="rId24"/>
    <p:sldId id="304" r:id="rId25"/>
    <p:sldId id="310" r:id="rId26"/>
    <p:sldId id="317" r:id="rId27"/>
    <p:sldId id="353" r:id="rId28"/>
    <p:sldId id="298" r:id="rId29"/>
    <p:sldId id="299" r:id="rId30"/>
    <p:sldId id="285" r:id="rId31"/>
    <p:sldId id="354" r:id="rId32"/>
    <p:sldId id="330" r:id="rId33"/>
    <p:sldId id="362" r:id="rId34"/>
    <p:sldId id="271" r:id="rId35"/>
    <p:sldId id="363" r:id="rId36"/>
    <p:sldId id="332" r:id="rId37"/>
    <p:sldId id="364" r:id="rId38"/>
    <p:sldId id="365" r:id="rId39"/>
    <p:sldId id="366" r:id="rId40"/>
    <p:sldId id="294" r:id="rId41"/>
    <p:sldId id="295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94692" autoAdjust="0"/>
  </p:normalViewPr>
  <p:slideViewPr>
    <p:cSldViewPr>
      <p:cViewPr varScale="1">
        <p:scale>
          <a:sx n="84" d="100"/>
          <a:sy n="84" d="100"/>
        </p:scale>
        <p:origin x="-1392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21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F78529-8F55-468B-982A-B8C5089DF467}" type="datetimeFigureOut">
              <a:rPr lang="en-US" smtClean="0"/>
              <a:pPr/>
              <a:t>10/17/2013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8BEB25-BB8A-4606-8A35-1719D42A8E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756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DAC75-E3EF-4B2C-A34E-138E43345CE1}" type="datetime1">
              <a:rPr lang="en-US" smtClean="0"/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9536-A2FE-468C-B99B-1E95D10A7B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51F17-1E7B-4D3A-B26C-9010BCE7B4F8}" type="datetime1">
              <a:rPr lang="en-US" smtClean="0"/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9536-A2FE-468C-B99B-1E95D10A7B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3C77B-9CE6-4D41-BCFE-410C02039528}" type="datetime1">
              <a:rPr lang="en-US" smtClean="0"/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9536-A2FE-468C-B99B-1E95D10A7B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94559-0B63-479B-9B23-7A52DC1498C2}" type="datetime1">
              <a:rPr lang="en-US" smtClean="0"/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9536-A2FE-468C-B99B-1E95D10A7B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7B2A-9A50-4F08-940A-F02F106B17D5}" type="datetime1">
              <a:rPr lang="en-US" smtClean="0"/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9536-A2FE-468C-B99B-1E95D10A7B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C226E-917B-4DEB-98DA-784E5EA52A4E}" type="datetime1">
              <a:rPr lang="en-US" smtClean="0"/>
              <a:t>10/17/2013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9536-A2FE-468C-B99B-1E95D10A7B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2D5F6-00A1-40A7-A0C1-741A29B4561F}" type="datetime1">
              <a:rPr lang="en-US" smtClean="0"/>
              <a:t>10/17/2013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9536-A2FE-468C-B99B-1E95D10A7B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8372-1A0B-4441-B041-670EB638716D}" type="datetime1">
              <a:rPr lang="en-US" smtClean="0"/>
              <a:t>10/17/2013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9536-A2FE-468C-B99B-1E95D10A7B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29EB-D2A9-4765-B5B3-2E95EDB73EB3}" type="datetime1">
              <a:rPr lang="en-US" smtClean="0"/>
              <a:t>10/17/2013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9536-A2FE-468C-B99B-1E95D10A7B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4A161-46EF-4F4D-8679-E4DD4A195B33}" type="datetime1">
              <a:rPr lang="en-US" smtClean="0"/>
              <a:t>10/17/2013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9536-A2FE-468C-B99B-1E95D10A7B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73453-5EBA-4CB6-BB9A-8E7A8E178E50}" type="datetime1">
              <a:rPr lang="en-US" smtClean="0"/>
              <a:t>10/17/2013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9536-A2FE-468C-B99B-1E95D10A7B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1131B-9B50-4741-9829-5138AACC10D5}" type="datetime1">
              <a:rPr lang="en-US" smtClean="0"/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E9536-A2FE-468C-B99B-1E95D10A7B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70025"/>
          </a:xfrm>
        </p:spPr>
        <p:txBody>
          <a:bodyPr/>
          <a:lstStyle/>
          <a:p>
            <a:r>
              <a:rPr lang="en-US" b="1" dirty="0"/>
              <a:t>Modeling Scientific Impact with Topical Influence Regression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1752600"/>
          </a:xfrm>
        </p:spPr>
        <p:txBody>
          <a:bodyPr>
            <a:normAutofit lnSpcReduction="10000"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James </a:t>
            </a:r>
            <a:r>
              <a:rPr lang="en-US" sz="2400" b="1" dirty="0" err="1" smtClean="0">
                <a:solidFill>
                  <a:srgbClr val="FF0000"/>
                </a:solidFill>
              </a:rPr>
              <a:t>Foulds</a:t>
            </a:r>
            <a:r>
              <a:rPr lang="en-US" sz="2400" b="1" dirty="0" smtClean="0">
                <a:solidFill>
                  <a:schemeClr val="tx1"/>
                </a:solidFill>
              </a:rPr>
              <a:t> 		 </a:t>
            </a:r>
            <a:r>
              <a:rPr lang="en-US" sz="2400" b="1" dirty="0" err="1" smtClean="0">
                <a:solidFill>
                  <a:srgbClr val="FF0000"/>
                </a:solidFill>
              </a:rPr>
              <a:t>Padhraic</a:t>
            </a:r>
            <a:r>
              <a:rPr lang="en-US" sz="2400" b="1" dirty="0" smtClean="0">
                <a:solidFill>
                  <a:srgbClr val="FF0000"/>
                </a:solidFill>
              </a:rPr>
              <a:t> Smyth</a:t>
            </a: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Department of Computer Science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University of California, Irvine</a:t>
            </a:r>
          </a:p>
          <a:p>
            <a:endParaRPr lang="en-US" sz="2400" dirty="0" smtClean="0">
              <a:solidFill>
                <a:schemeClr val="tx1"/>
              </a:solidFill>
            </a:endParaRPr>
          </a:p>
        </p:txBody>
      </p:sp>
      <p:pic>
        <p:nvPicPr>
          <p:cNvPr id="4" name="Picture 3" descr="UC Irvine Sea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50" y="4800600"/>
            <a:ext cx="1714500" cy="17049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Latent </a:t>
            </a:r>
            <a:r>
              <a:rPr lang="en-US" dirty="0" err="1"/>
              <a:t>Dirichlet</a:t>
            </a:r>
            <a:r>
              <a:rPr lang="en-US" dirty="0"/>
              <a:t> Allocation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Topic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Topic models are a </a:t>
            </a:r>
            <a:r>
              <a:rPr lang="en-US" b="1" dirty="0" smtClean="0">
                <a:solidFill>
                  <a:srgbClr val="FF0000"/>
                </a:solidFill>
              </a:rPr>
              <a:t>bag of words</a:t>
            </a:r>
            <a:r>
              <a:rPr lang="en-US" dirty="0" smtClean="0"/>
              <a:t> approach to modeling text corpora</a:t>
            </a:r>
          </a:p>
          <a:p>
            <a:endParaRPr lang="en-US" dirty="0" smtClean="0"/>
          </a:p>
          <a:p>
            <a:r>
              <a:rPr lang="en-US" dirty="0" smtClean="0"/>
              <a:t>Topics are </a:t>
            </a:r>
            <a:r>
              <a:rPr lang="en-US" b="1" dirty="0" smtClean="0">
                <a:solidFill>
                  <a:srgbClr val="FF0000"/>
                </a:solidFill>
              </a:rPr>
              <a:t>distributions over words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Every </a:t>
            </a:r>
            <a:r>
              <a:rPr lang="en-US" dirty="0"/>
              <a:t>document has a </a:t>
            </a:r>
            <a:r>
              <a:rPr lang="en-US" b="1" dirty="0">
                <a:solidFill>
                  <a:srgbClr val="FF0000"/>
                </a:solidFill>
              </a:rPr>
              <a:t>distribution over topics</a:t>
            </a:r>
            <a:r>
              <a:rPr lang="en-US" dirty="0"/>
              <a:t>, with </a:t>
            </a:r>
            <a:r>
              <a:rPr lang="en-US" dirty="0" smtClean="0"/>
              <a:t>a </a:t>
            </a:r>
            <a:r>
              <a:rPr lang="en-US" dirty="0" err="1" smtClean="0"/>
              <a:t>Dirichlet</a:t>
            </a:r>
            <a:r>
              <a:rPr lang="en-US" dirty="0" smtClean="0"/>
              <a:t> prior</a:t>
            </a:r>
            <a:endParaRPr lang="en-US" b="1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Every </a:t>
            </a:r>
            <a:r>
              <a:rPr lang="en-US" dirty="0"/>
              <a:t>word is </a:t>
            </a:r>
            <a:r>
              <a:rPr lang="en-US" b="1" dirty="0">
                <a:solidFill>
                  <a:srgbClr val="FF0000"/>
                </a:solidFill>
              </a:rPr>
              <a:t>assigned a latent topic</a:t>
            </a:r>
            <a:r>
              <a:rPr lang="en-US" dirty="0"/>
              <a:t>, which it is assumed to be drawn from.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9536-A2FE-468C-B99B-1E95D10A7BD1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3048000"/>
            <a:ext cx="3733800" cy="678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779" y="4572000"/>
            <a:ext cx="7652442" cy="585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266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Latent </a:t>
            </a:r>
            <a:r>
              <a:rPr lang="en-US" dirty="0" err="1" smtClean="0"/>
              <a:t>Dirichlet</a:t>
            </a:r>
            <a:r>
              <a:rPr lang="en-US" dirty="0" smtClean="0"/>
              <a:t> Allocation</a:t>
            </a:r>
            <a:br>
              <a:rPr lang="en-US" dirty="0" smtClean="0"/>
            </a:br>
            <a:r>
              <a:rPr lang="en-US" dirty="0" smtClean="0"/>
              <a:t> and </a:t>
            </a:r>
            <a:r>
              <a:rPr lang="en-US" dirty="0" err="1" smtClean="0"/>
              <a:t>Polya</a:t>
            </a:r>
            <a:r>
              <a:rPr lang="en-US" dirty="0" smtClean="0"/>
              <a:t> Urns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For </a:t>
            </a:r>
            <a:r>
              <a:rPr lang="en-US" sz="2400" dirty="0" smtClean="0"/>
              <a:t>each document</a:t>
            </a:r>
          </a:p>
          <a:p>
            <a:pPr lvl="1"/>
            <a:r>
              <a:rPr lang="en-US" sz="2000" dirty="0" smtClean="0"/>
              <a:t>Place                                     colored </a:t>
            </a:r>
            <a:r>
              <a:rPr lang="en-US" sz="2000" dirty="0" smtClean="0"/>
              <a:t>balls in that document’s </a:t>
            </a:r>
            <a:r>
              <a:rPr lang="en-US" sz="2000" dirty="0" smtClean="0"/>
              <a:t>urn, where each color is associated with a topic, and </a:t>
            </a:r>
            <a:r>
              <a:rPr lang="el-GR" sz="2000" i="1" dirty="0"/>
              <a:t>α </a:t>
            </a:r>
            <a:r>
              <a:rPr lang="en-US" sz="2000" dirty="0" smtClean="0"/>
              <a:t>is the </a:t>
            </a:r>
            <a:r>
              <a:rPr lang="en-US" sz="2000" dirty="0" err="1" smtClean="0"/>
              <a:t>Dirichlet</a:t>
            </a:r>
            <a:r>
              <a:rPr lang="en-US" sz="2000" dirty="0" smtClean="0"/>
              <a:t> prior on the distribution over topics.</a:t>
            </a:r>
            <a:r>
              <a:rPr lang="en-US" sz="2000" i="1" dirty="0" smtClean="0"/>
              <a:t> </a:t>
            </a:r>
            <a:endParaRPr lang="en-US" sz="2000" dirty="0" smtClean="0"/>
          </a:p>
          <a:p>
            <a:pPr lvl="1"/>
            <a:r>
              <a:rPr lang="en-US" sz="2000" dirty="0" smtClean="0"/>
              <a:t>For each word</a:t>
            </a:r>
          </a:p>
          <a:p>
            <a:pPr lvl="2"/>
            <a:r>
              <a:rPr lang="en-US" sz="1600" dirty="0" smtClean="0"/>
              <a:t>Draw a ball from the urn, observe its color </a:t>
            </a:r>
            <a:r>
              <a:rPr lang="en-US" sz="1600" i="1" dirty="0" smtClean="0"/>
              <a:t>k</a:t>
            </a:r>
          </a:p>
          <a:p>
            <a:pPr lvl="2"/>
            <a:r>
              <a:rPr lang="en-US" sz="1600" dirty="0" smtClean="0"/>
              <a:t>Draw the word token from topic </a:t>
            </a:r>
            <a:r>
              <a:rPr lang="en-US" sz="1600" i="1" dirty="0" smtClean="0"/>
              <a:t>k</a:t>
            </a:r>
          </a:p>
          <a:p>
            <a:pPr lvl="2"/>
            <a:r>
              <a:rPr lang="en-US" sz="1600" dirty="0" smtClean="0"/>
              <a:t>Place the ball back, along with a </a:t>
            </a:r>
            <a:r>
              <a:rPr lang="en-US" sz="1600" b="1" dirty="0" smtClean="0">
                <a:solidFill>
                  <a:srgbClr val="FF0000"/>
                </a:solidFill>
              </a:rPr>
              <a:t>new ball of the same color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9536-A2FE-468C-B99B-1E95D10A7BD1}" type="slidenum">
              <a:rPr lang="en-US" smtClean="0"/>
              <a:pPr/>
              <a:t>11</a:t>
            </a:fld>
            <a:endParaRPr lang="en-US" dirty="0"/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>
          <a:xfrm>
            <a:off x="3474720" y="4520877"/>
            <a:ext cx="2194560" cy="1851660"/>
            <a:chOff x="3657600" y="2743200"/>
            <a:chExt cx="2438400" cy="2057400"/>
          </a:xfrm>
        </p:grpSpPr>
        <p:grpSp>
          <p:nvGrpSpPr>
            <p:cNvPr id="6" name="Group 5"/>
            <p:cNvGrpSpPr/>
            <p:nvPr/>
          </p:nvGrpSpPr>
          <p:grpSpPr>
            <a:xfrm>
              <a:off x="3657600" y="2743200"/>
              <a:ext cx="2438400" cy="2057400"/>
              <a:chOff x="2438400" y="3048000"/>
              <a:chExt cx="990600" cy="1447800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>
                <a:off x="2438400" y="3048000"/>
                <a:ext cx="0" cy="1447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2438400" y="4495800"/>
                <a:ext cx="990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3429000" y="3048000"/>
                <a:ext cx="0" cy="1447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Oval 6"/>
            <p:cNvSpPr/>
            <p:nvPr/>
          </p:nvSpPr>
          <p:spPr>
            <a:xfrm>
              <a:off x="3810000" y="3352800"/>
              <a:ext cx="381000" cy="381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4724400" y="4267200"/>
              <a:ext cx="381000" cy="381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962400" y="4191000"/>
              <a:ext cx="381000" cy="381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5410200" y="4114800"/>
              <a:ext cx="381000" cy="381000"/>
            </a:xfrm>
            <a:prstGeom prst="ellipse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5105400" y="3505200"/>
              <a:ext cx="381000" cy="38100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4419600" y="3581400"/>
              <a:ext cx="381000" cy="381000"/>
            </a:xfrm>
            <a:prstGeom prst="ellipse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5562600" y="3124200"/>
              <a:ext cx="381000" cy="381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8925" y="2008360"/>
            <a:ext cx="2032512" cy="405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368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New </a:t>
            </a:r>
            <a:r>
              <a:rPr lang="en-US" dirty="0" smtClean="0"/>
              <a:t>Metric:</a:t>
            </a:r>
            <a:r>
              <a:rPr lang="en-US" dirty="0"/>
              <a:t> </a:t>
            </a:r>
            <a:r>
              <a:rPr lang="en-US" dirty="0" smtClean="0"/>
              <a:t>Topical </a:t>
            </a:r>
            <a:r>
              <a:rPr lang="en-US" dirty="0" smtClean="0"/>
              <a:t>Influence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Intuition: the </a:t>
            </a:r>
            <a:r>
              <a:rPr lang="en-US" sz="2400" b="1" dirty="0" smtClean="0">
                <a:solidFill>
                  <a:srgbClr val="FF0000"/>
                </a:solidFill>
              </a:rPr>
              <a:t>topical influence </a:t>
            </a:r>
            <a:r>
              <a:rPr lang="en-US" sz="2400" b="1" i="1" dirty="0" smtClean="0">
                <a:solidFill>
                  <a:srgbClr val="FF0000"/>
                </a:solidFill>
              </a:rPr>
              <a:t>l</a:t>
            </a:r>
            <a:r>
              <a:rPr lang="en-US" sz="2400" b="1" i="1" baseline="30000" dirty="0" smtClean="0">
                <a:solidFill>
                  <a:srgbClr val="FF0000"/>
                </a:solidFill>
              </a:rPr>
              <a:t>(a)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of article </a:t>
            </a:r>
            <a:r>
              <a:rPr lang="en-US" sz="2400" i="1" dirty="0" smtClean="0"/>
              <a:t>a</a:t>
            </a:r>
            <a:r>
              <a:rPr lang="en-US" sz="2400" dirty="0" smtClean="0"/>
              <a:t> is the extent to which it coerces the documents which cite it to </a:t>
            </a:r>
            <a:r>
              <a:rPr lang="en-US" sz="2400" dirty="0" smtClean="0"/>
              <a:t>have</a:t>
            </a:r>
          </a:p>
          <a:p>
            <a:pPr marL="0" indent="0">
              <a:buNone/>
            </a:pPr>
            <a:r>
              <a:rPr lang="en-US" sz="2400" dirty="0" smtClean="0"/>
              <a:t>     </a:t>
            </a:r>
            <a:r>
              <a:rPr lang="en-US" sz="2400" b="1" dirty="0" smtClean="0">
                <a:solidFill>
                  <a:srgbClr val="FF0000"/>
                </a:solidFill>
              </a:rPr>
              <a:t>similar </a:t>
            </a:r>
            <a:r>
              <a:rPr lang="en-US" sz="2400" b="1" dirty="0" smtClean="0">
                <a:solidFill>
                  <a:srgbClr val="FF0000"/>
                </a:solidFill>
              </a:rPr>
              <a:t>topics</a:t>
            </a:r>
            <a:r>
              <a:rPr lang="en-US" sz="2400" dirty="0" smtClean="0"/>
              <a:t> to it.</a:t>
            </a:r>
            <a:endParaRPr lang="en-US" sz="2400" i="1" dirty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1887274" y="3600628"/>
            <a:ext cx="685800" cy="838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 flipV="1">
            <a:off x="2954074" y="3600628"/>
            <a:ext cx="228600" cy="1371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Users\Jimmy\AppData\Local\Microsoft\Windows\Temporary Internet Files\Content.IE5\NQ0K8VTV\MC900432599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77874" y="4591228"/>
            <a:ext cx="877887" cy="877887"/>
          </a:xfrm>
          <a:prstGeom prst="rect">
            <a:avLst/>
          </a:prstGeom>
          <a:noFill/>
        </p:spPr>
      </p:pic>
      <p:pic>
        <p:nvPicPr>
          <p:cNvPr id="7" name="Picture 2" descr="C:\Users\Jimmy\AppData\Local\Microsoft\Windows\Temporary Internet Files\Content.IE5\NQ0K8VTV\MC900432599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44474" y="2838628"/>
            <a:ext cx="877887" cy="877887"/>
          </a:xfrm>
          <a:prstGeom prst="rect">
            <a:avLst/>
          </a:prstGeom>
          <a:noFill/>
        </p:spPr>
      </p:pic>
      <p:pic>
        <p:nvPicPr>
          <p:cNvPr id="8" name="Picture 2" descr="C:\Users\Jimmy\AppData\Local\Microsoft\Windows\Temporary Internet Files\Content.IE5\NQ0K8VTV\MC900432599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0074" y="4134028"/>
            <a:ext cx="877887" cy="877887"/>
          </a:xfrm>
          <a:prstGeom prst="rect">
            <a:avLst/>
          </a:prstGeom>
          <a:noFill/>
        </p:spPr>
      </p:pic>
      <p:cxnSp>
        <p:nvCxnSpPr>
          <p:cNvPr id="9" name="Straight Arrow Connector 8"/>
          <p:cNvCxnSpPr/>
          <p:nvPr/>
        </p:nvCxnSpPr>
        <p:spPr>
          <a:xfrm flipV="1">
            <a:off x="2573074" y="3600629"/>
            <a:ext cx="134144" cy="99059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Jimmy\AppData\Local\Microsoft\Windows\Temporary Internet Files\Content.IE5\NQ0K8VTV\MC900432599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15874" y="4438828"/>
            <a:ext cx="877887" cy="877887"/>
          </a:xfrm>
          <a:prstGeom prst="rect">
            <a:avLst/>
          </a:prstGeom>
          <a:noFill/>
        </p:spPr>
      </p:pic>
      <p:cxnSp>
        <p:nvCxnSpPr>
          <p:cNvPr id="18" name="Straight Arrow Connector 17"/>
          <p:cNvCxnSpPr/>
          <p:nvPr/>
        </p:nvCxnSpPr>
        <p:spPr>
          <a:xfrm flipV="1">
            <a:off x="6002074" y="3829228"/>
            <a:ext cx="533400" cy="685800"/>
          </a:xfrm>
          <a:prstGeom prst="straightConnector1">
            <a:avLst/>
          </a:prstGeom>
          <a:ln w="381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6916474" y="3829228"/>
            <a:ext cx="152400" cy="990600"/>
          </a:xfrm>
          <a:prstGeom prst="straightConnector1">
            <a:avLst/>
          </a:prstGeom>
          <a:ln w="381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2" descr="C:\Users\Jimmy\AppData\Local\Microsoft\Windows\Temporary Internet Files\Content.IE5\NQ0K8VTV\MC900432599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0274" y="4819828"/>
            <a:ext cx="877887" cy="877887"/>
          </a:xfrm>
          <a:prstGeom prst="rect">
            <a:avLst/>
          </a:prstGeom>
          <a:noFill/>
        </p:spPr>
      </p:pic>
      <p:pic>
        <p:nvPicPr>
          <p:cNvPr id="21" name="Picture 2" descr="C:\Users\Jimmy\AppData\Local\Microsoft\Windows\Temporary Internet Files\Content.IE5\NQ0K8VTV\MC900432599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6874" y="3067228"/>
            <a:ext cx="877887" cy="877887"/>
          </a:xfrm>
          <a:prstGeom prst="rect">
            <a:avLst/>
          </a:prstGeom>
          <a:noFill/>
        </p:spPr>
      </p:pic>
      <p:pic>
        <p:nvPicPr>
          <p:cNvPr id="22" name="Picture 2" descr="C:\Users\Jimmy\AppData\Local\Microsoft\Windows\Temporary Internet Files\Content.IE5\NQ0K8VTV\MC900432599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2474" y="4362628"/>
            <a:ext cx="877887" cy="877887"/>
          </a:xfrm>
          <a:prstGeom prst="rect">
            <a:avLst/>
          </a:prstGeom>
          <a:noFill/>
        </p:spPr>
      </p:pic>
      <p:cxnSp>
        <p:nvCxnSpPr>
          <p:cNvPr id="23" name="Straight Arrow Connector 22"/>
          <p:cNvCxnSpPr>
            <a:stCxn id="24" idx="0"/>
          </p:cNvCxnSpPr>
          <p:nvPr/>
        </p:nvCxnSpPr>
        <p:spPr>
          <a:xfrm flipV="1">
            <a:off x="6517218" y="3829230"/>
            <a:ext cx="152400" cy="838198"/>
          </a:xfrm>
          <a:prstGeom prst="straightConnector1">
            <a:avLst/>
          </a:prstGeom>
          <a:ln w="381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" descr="C:\Users\Jimmy\AppData\Local\Microsoft\Windows\Temporary Internet Files\Content.IE5\NQ0K8VTV\MC900432599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8274" y="4667428"/>
            <a:ext cx="877887" cy="877887"/>
          </a:xfrm>
          <a:prstGeom prst="rect">
            <a:avLst/>
          </a:prstGeom>
          <a:noFill/>
        </p:spPr>
      </p:pic>
      <p:sp>
        <p:nvSpPr>
          <p:cNvPr id="30" name="TextBox 29"/>
          <p:cNvSpPr txBox="1"/>
          <p:nvPr/>
        </p:nvSpPr>
        <p:spPr>
          <a:xfrm>
            <a:off x="1963474" y="5886628"/>
            <a:ext cx="12792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Citations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6078274" y="5886628"/>
            <a:ext cx="13482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Influence</a:t>
            </a:r>
            <a:endParaRPr lang="en-US" sz="24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9536-A2FE-468C-B99B-1E95D10A7BD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1086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Topical Influence Regression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9536-A2FE-468C-B99B-1E95D10A7BD1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31062" y="3432630"/>
            <a:ext cx="6822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Parameters vector for the </a:t>
            </a:r>
            <a:r>
              <a:rPr lang="en-US" b="1" dirty="0" err="1" smtClean="0">
                <a:solidFill>
                  <a:srgbClr val="FF0000"/>
                </a:solidFill>
              </a:rPr>
              <a:t>Dirichlet</a:t>
            </a:r>
            <a:r>
              <a:rPr lang="en-US" b="1" dirty="0" smtClean="0">
                <a:solidFill>
                  <a:srgbClr val="FF0000"/>
                </a:solidFill>
              </a:rPr>
              <a:t> prior </a:t>
            </a:r>
            <a:r>
              <a:rPr lang="en-US" dirty="0" smtClean="0"/>
              <a:t>on the distribution over topics of article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336807" y="4241500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Set of articles that </a:t>
            </a:r>
            <a:r>
              <a:rPr lang="en-US" i="1" dirty="0" smtClean="0"/>
              <a:t>a</a:t>
            </a:r>
            <a:r>
              <a:rPr lang="en-US" dirty="0" smtClean="0"/>
              <a:t> cites</a:t>
            </a:r>
            <a:endParaRPr lang="en-US" dirty="0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432630"/>
            <a:ext cx="737827" cy="554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602" y="4241500"/>
            <a:ext cx="628068" cy="432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511532"/>
            <a:ext cx="4615990" cy="719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1524" y="1828800"/>
            <a:ext cx="4213539" cy="1170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5073190" y="5816332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Normalized </a:t>
            </a:r>
            <a:r>
              <a:rPr lang="en-US" b="1" dirty="0" smtClean="0">
                <a:solidFill>
                  <a:srgbClr val="FF0000"/>
                </a:solidFill>
              </a:rPr>
              <a:t>histogram of topic counts</a:t>
            </a:r>
            <a:endParaRPr lang="en-US" b="1" i="1" dirty="0">
              <a:solidFill>
                <a:srgbClr val="FF0000"/>
              </a:solidFill>
            </a:endParaRPr>
          </a:p>
        </p:txBody>
      </p:sp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922" y="4829507"/>
            <a:ext cx="625160" cy="543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1331062" y="5023639"/>
            <a:ext cx="5907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non-negative scalar </a:t>
            </a:r>
            <a:r>
              <a:rPr lang="en-US" b="1" dirty="0" smtClean="0">
                <a:solidFill>
                  <a:srgbClr val="FF0000"/>
                </a:solidFill>
              </a:rPr>
              <a:t>topical influence</a:t>
            </a:r>
            <a:r>
              <a:rPr lang="en-US" dirty="0" smtClean="0"/>
              <a:t> weight for article </a:t>
            </a:r>
            <a:r>
              <a:rPr lang="en-US" i="1" dirty="0" smtClean="0"/>
              <a:t>a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56174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Topical Influence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737967" y="2520984"/>
            <a:ext cx="903111" cy="762000"/>
            <a:chOff x="2356968" y="2444219"/>
            <a:chExt cx="903111" cy="762000"/>
          </a:xfrm>
        </p:grpSpPr>
        <p:grpSp>
          <p:nvGrpSpPr>
            <p:cNvPr id="25" name="Group 24"/>
            <p:cNvGrpSpPr/>
            <p:nvPr/>
          </p:nvGrpSpPr>
          <p:grpSpPr>
            <a:xfrm>
              <a:off x="2356968" y="2444219"/>
              <a:ext cx="903111" cy="762000"/>
              <a:chOff x="2438400" y="3048000"/>
              <a:chExt cx="990600" cy="1447800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>
                <a:off x="2438400" y="3048000"/>
                <a:ext cx="0" cy="1447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2438400" y="4495800"/>
                <a:ext cx="990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3429000" y="3048000"/>
                <a:ext cx="0" cy="1447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8" name="Oval 37"/>
            <p:cNvSpPr/>
            <p:nvPr/>
          </p:nvSpPr>
          <p:spPr>
            <a:xfrm>
              <a:off x="2413412" y="2669997"/>
              <a:ext cx="141111" cy="141111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2752079" y="3008663"/>
              <a:ext cx="141111" cy="141111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2469857" y="2980441"/>
              <a:ext cx="141111" cy="141111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2893190" y="2726441"/>
              <a:ext cx="141111" cy="141111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2639190" y="2754663"/>
              <a:ext cx="141111" cy="141111"/>
            </a:xfrm>
            <a:prstGeom prst="ellipse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9536-A2FE-468C-B99B-1E95D10A7BD1}" type="slidenum">
              <a:rPr lang="en-US" smtClean="0"/>
              <a:pPr/>
              <a:t>14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5076911" y="2520984"/>
            <a:ext cx="903111" cy="762000"/>
            <a:chOff x="4695912" y="2540174"/>
            <a:chExt cx="903111" cy="762000"/>
          </a:xfrm>
        </p:grpSpPr>
        <p:grpSp>
          <p:nvGrpSpPr>
            <p:cNvPr id="82" name="Group 81"/>
            <p:cNvGrpSpPr/>
            <p:nvPr/>
          </p:nvGrpSpPr>
          <p:grpSpPr>
            <a:xfrm>
              <a:off x="4695912" y="2540174"/>
              <a:ext cx="903111" cy="762000"/>
              <a:chOff x="2438400" y="3048000"/>
              <a:chExt cx="990600" cy="1447800"/>
            </a:xfrm>
          </p:grpSpPr>
          <p:cxnSp>
            <p:nvCxnSpPr>
              <p:cNvPr id="90" name="Straight Connector 89"/>
              <p:cNvCxnSpPr/>
              <p:nvPr/>
            </p:nvCxnSpPr>
            <p:spPr>
              <a:xfrm>
                <a:off x="2438400" y="3048000"/>
                <a:ext cx="0" cy="1447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>
                <a:off x="2438400" y="4495800"/>
                <a:ext cx="990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>
                <a:off x="3429000" y="3048000"/>
                <a:ext cx="0" cy="1447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6" name="Oval 85"/>
            <p:cNvSpPr/>
            <p:nvPr/>
          </p:nvSpPr>
          <p:spPr>
            <a:xfrm>
              <a:off x="5345023" y="3048174"/>
              <a:ext cx="141111" cy="141111"/>
            </a:xfrm>
            <a:prstGeom prst="ellipse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>
              <a:off x="5232134" y="2822396"/>
              <a:ext cx="141111" cy="141111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>
            <a:xfrm>
              <a:off x="4978134" y="2850618"/>
              <a:ext cx="141111" cy="141111"/>
            </a:xfrm>
            <a:prstGeom prst="ellipse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>
              <a:off x="4837023" y="3093308"/>
              <a:ext cx="141111" cy="141111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>
              <a:off x="4832872" y="2616939"/>
              <a:ext cx="141111" cy="141111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9" name="TextBox 148"/>
          <p:cNvSpPr txBox="1">
            <a:spLocks noChangeAspect="1"/>
          </p:cNvSpPr>
          <p:nvPr/>
        </p:nvSpPr>
        <p:spPr>
          <a:xfrm>
            <a:off x="914400" y="1752600"/>
            <a:ext cx="6934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Each article </a:t>
            </a:r>
            <a:r>
              <a:rPr lang="en-US" b="1" i="1" dirty="0" smtClean="0"/>
              <a:t>a</a:t>
            </a:r>
            <a:r>
              <a:rPr lang="en-US" dirty="0" smtClean="0"/>
              <a:t> has a collection of </a:t>
            </a:r>
            <a:r>
              <a:rPr lang="en-US" dirty="0" smtClean="0"/>
              <a:t>           colored </a:t>
            </a:r>
            <a:r>
              <a:rPr lang="en-US" dirty="0" smtClean="0"/>
              <a:t>balls </a:t>
            </a:r>
            <a:r>
              <a:rPr lang="en-US" b="1" dirty="0" smtClean="0">
                <a:solidFill>
                  <a:srgbClr val="FF0000"/>
                </a:solidFill>
              </a:rPr>
              <a:t>distributed according to its topic assignments</a:t>
            </a:r>
            <a:endParaRPr lang="en-US" b="1" i="1" dirty="0" smtClean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810000" y="2554194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Article </a:t>
            </a:r>
            <a:r>
              <a:rPr lang="en-US" i="1" dirty="0" smtClean="0"/>
              <a:t>a</a:t>
            </a:r>
            <a:endParaRPr lang="en-US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6172200" y="2554194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Article </a:t>
            </a:r>
            <a:r>
              <a:rPr lang="en-US" i="1" dirty="0" smtClean="0"/>
              <a:t>b</a:t>
            </a:r>
            <a:endParaRPr lang="en-US" i="1" dirty="0"/>
          </a:p>
        </p:txBody>
      </p:sp>
      <p:pic>
        <p:nvPicPr>
          <p:cNvPr id="27" name="Picture 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0297" y="1758767"/>
            <a:ext cx="339278" cy="295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395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Topical Influence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737967" y="2520984"/>
            <a:ext cx="903111" cy="762000"/>
            <a:chOff x="2356968" y="2444219"/>
            <a:chExt cx="903111" cy="762000"/>
          </a:xfrm>
        </p:grpSpPr>
        <p:grpSp>
          <p:nvGrpSpPr>
            <p:cNvPr id="25" name="Group 24"/>
            <p:cNvGrpSpPr/>
            <p:nvPr/>
          </p:nvGrpSpPr>
          <p:grpSpPr>
            <a:xfrm>
              <a:off x="2356968" y="2444219"/>
              <a:ext cx="903111" cy="762000"/>
              <a:chOff x="2438400" y="3048000"/>
              <a:chExt cx="990600" cy="1447800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>
                <a:off x="2438400" y="3048000"/>
                <a:ext cx="0" cy="1447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2438400" y="4495800"/>
                <a:ext cx="990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3429000" y="3048000"/>
                <a:ext cx="0" cy="1447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8" name="Oval 37"/>
            <p:cNvSpPr/>
            <p:nvPr/>
          </p:nvSpPr>
          <p:spPr>
            <a:xfrm>
              <a:off x="2413412" y="2669997"/>
              <a:ext cx="141111" cy="141111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2752079" y="3008663"/>
              <a:ext cx="141111" cy="141111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2469857" y="2980441"/>
              <a:ext cx="141111" cy="141111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2893190" y="2726441"/>
              <a:ext cx="141111" cy="141111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2639190" y="2754663"/>
              <a:ext cx="141111" cy="141111"/>
            </a:xfrm>
            <a:prstGeom prst="ellipse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9536-A2FE-468C-B99B-1E95D10A7BD1}" type="slidenum">
              <a:rPr lang="en-US" smtClean="0"/>
              <a:pPr/>
              <a:t>15</a:t>
            </a:fld>
            <a:endParaRPr lang="en-US" dirty="0"/>
          </a:p>
        </p:txBody>
      </p:sp>
      <p:cxnSp>
        <p:nvCxnSpPr>
          <p:cNvPr id="77" name="Straight Arrow Connector 76"/>
          <p:cNvCxnSpPr/>
          <p:nvPr/>
        </p:nvCxnSpPr>
        <p:spPr>
          <a:xfrm flipV="1">
            <a:off x="2362200" y="5054092"/>
            <a:ext cx="418099" cy="380008"/>
          </a:xfrm>
          <a:prstGeom prst="straightConnector1">
            <a:avLst/>
          </a:prstGeom>
          <a:ln w="38100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flipH="1" flipV="1">
            <a:off x="3632779" y="5036426"/>
            <a:ext cx="467635" cy="397674"/>
          </a:xfrm>
          <a:prstGeom prst="straightConnector1">
            <a:avLst/>
          </a:prstGeom>
          <a:ln w="38100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flipV="1">
            <a:off x="4721248" y="5054092"/>
            <a:ext cx="355663" cy="380008"/>
          </a:xfrm>
          <a:prstGeom prst="straightConnector1">
            <a:avLst/>
          </a:prstGeom>
          <a:ln w="38100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5076911" y="2520984"/>
            <a:ext cx="903111" cy="762000"/>
            <a:chOff x="4695912" y="2540174"/>
            <a:chExt cx="903111" cy="762000"/>
          </a:xfrm>
        </p:grpSpPr>
        <p:grpSp>
          <p:nvGrpSpPr>
            <p:cNvPr id="82" name="Group 81"/>
            <p:cNvGrpSpPr/>
            <p:nvPr/>
          </p:nvGrpSpPr>
          <p:grpSpPr>
            <a:xfrm>
              <a:off x="4695912" y="2540174"/>
              <a:ext cx="903111" cy="762000"/>
              <a:chOff x="2438400" y="3048000"/>
              <a:chExt cx="990600" cy="1447800"/>
            </a:xfrm>
          </p:grpSpPr>
          <p:cxnSp>
            <p:nvCxnSpPr>
              <p:cNvPr id="90" name="Straight Connector 89"/>
              <p:cNvCxnSpPr/>
              <p:nvPr/>
            </p:nvCxnSpPr>
            <p:spPr>
              <a:xfrm>
                <a:off x="2438400" y="3048000"/>
                <a:ext cx="0" cy="1447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>
                <a:off x="2438400" y="4495800"/>
                <a:ext cx="990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>
                <a:off x="3429000" y="3048000"/>
                <a:ext cx="0" cy="1447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6" name="Oval 85"/>
            <p:cNvSpPr/>
            <p:nvPr/>
          </p:nvSpPr>
          <p:spPr>
            <a:xfrm>
              <a:off x="5345023" y="3048174"/>
              <a:ext cx="141111" cy="141111"/>
            </a:xfrm>
            <a:prstGeom prst="ellipse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>
              <a:off x="5232134" y="2822396"/>
              <a:ext cx="141111" cy="141111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>
            <a:xfrm>
              <a:off x="4978134" y="2850618"/>
              <a:ext cx="141111" cy="141111"/>
            </a:xfrm>
            <a:prstGeom prst="ellipse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>
              <a:off x="4837023" y="3093308"/>
              <a:ext cx="141111" cy="141111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>
              <a:off x="4832872" y="2616939"/>
              <a:ext cx="141111" cy="141111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2737967" y="4274425"/>
            <a:ext cx="903111" cy="762000"/>
            <a:chOff x="2438400" y="3048000"/>
            <a:chExt cx="990600" cy="1447800"/>
          </a:xfrm>
        </p:grpSpPr>
        <p:cxnSp>
          <p:nvCxnSpPr>
            <p:cNvPr id="103" name="Straight Connector 102"/>
            <p:cNvCxnSpPr/>
            <p:nvPr/>
          </p:nvCxnSpPr>
          <p:spPr>
            <a:xfrm>
              <a:off x="2438400" y="3048000"/>
              <a:ext cx="0" cy="1447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2438400" y="4495800"/>
              <a:ext cx="9906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>
              <a:off x="3429000" y="3048000"/>
              <a:ext cx="0" cy="1447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8" name="Oval 97"/>
          <p:cNvSpPr/>
          <p:nvPr/>
        </p:nvSpPr>
        <p:spPr>
          <a:xfrm>
            <a:off x="2794411" y="4500203"/>
            <a:ext cx="141111" cy="14111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99" name="Oval 98"/>
          <p:cNvSpPr/>
          <p:nvPr/>
        </p:nvSpPr>
        <p:spPr>
          <a:xfrm>
            <a:off x="3133078" y="4838869"/>
            <a:ext cx="141111" cy="14111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100" name="Oval 99"/>
          <p:cNvSpPr/>
          <p:nvPr/>
        </p:nvSpPr>
        <p:spPr>
          <a:xfrm>
            <a:off x="2850856" y="4810647"/>
            <a:ext cx="141111" cy="14111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101" name="Oval 100"/>
          <p:cNvSpPr/>
          <p:nvPr/>
        </p:nvSpPr>
        <p:spPr>
          <a:xfrm>
            <a:off x="3274189" y="4556647"/>
            <a:ext cx="141111" cy="141111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102" name="Oval 101"/>
          <p:cNvSpPr/>
          <p:nvPr/>
        </p:nvSpPr>
        <p:spPr>
          <a:xfrm>
            <a:off x="3020189" y="4584869"/>
            <a:ext cx="141111" cy="141111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grpSp>
        <p:nvGrpSpPr>
          <p:cNvPr id="107" name="Group 106"/>
          <p:cNvGrpSpPr/>
          <p:nvPr/>
        </p:nvGrpSpPr>
        <p:grpSpPr>
          <a:xfrm>
            <a:off x="5076911" y="4274425"/>
            <a:ext cx="903111" cy="762000"/>
            <a:chOff x="2438400" y="3048000"/>
            <a:chExt cx="990600" cy="1447800"/>
          </a:xfrm>
        </p:grpSpPr>
        <p:cxnSp>
          <p:nvCxnSpPr>
            <p:cNvPr id="113" name="Straight Connector 112"/>
            <p:cNvCxnSpPr/>
            <p:nvPr/>
          </p:nvCxnSpPr>
          <p:spPr>
            <a:xfrm>
              <a:off x="2438400" y="3048000"/>
              <a:ext cx="0" cy="1447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>
              <a:off x="2438400" y="4495800"/>
              <a:ext cx="9906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>
              <a:off x="3429000" y="3048000"/>
              <a:ext cx="0" cy="1447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8" name="Oval 107"/>
          <p:cNvSpPr/>
          <p:nvPr/>
        </p:nvSpPr>
        <p:spPr>
          <a:xfrm>
            <a:off x="5726022" y="4782425"/>
            <a:ext cx="141111" cy="141111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5613133" y="4556647"/>
            <a:ext cx="141111" cy="141111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5359133" y="4584869"/>
            <a:ext cx="141111" cy="141111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5218022" y="4827559"/>
            <a:ext cx="141111" cy="141111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5213871" y="4351190"/>
            <a:ext cx="141111" cy="141111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7" name="Group 116"/>
          <p:cNvGrpSpPr/>
          <p:nvPr/>
        </p:nvGrpSpPr>
        <p:grpSpPr>
          <a:xfrm>
            <a:off x="1452542" y="5514898"/>
            <a:ext cx="903111" cy="762000"/>
            <a:chOff x="2438400" y="3048000"/>
            <a:chExt cx="990600" cy="1447800"/>
          </a:xfrm>
        </p:grpSpPr>
        <p:cxnSp>
          <p:nvCxnSpPr>
            <p:cNvPr id="123" name="Straight Connector 122"/>
            <p:cNvCxnSpPr/>
            <p:nvPr/>
          </p:nvCxnSpPr>
          <p:spPr>
            <a:xfrm>
              <a:off x="2438400" y="3048000"/>
              <a:ext cx="0" cy="1447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>
              <a:off x="2438400" y="4495800"/>
              <a:ext cx="9906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>
              <a:off x="3429000" y="3048000"/>
              <a:ext cx="0" cy="1447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3" name="Straight Connector 142"/>
          <p:cNvCxnSpPr/>
          <p:nvPr/>
        </p:nvCxnSpPr>
        <p:spPr>
          <a:xfrm>
            <a:off x="6477000" y="5514898"/>
            <a:ext cx="0" cy="762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>
            <a:off x="6477000" y="6276898"/>
            <a:ext cx="90311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>
            <a:off x="7380111" y="5514898"/>
            <a:ext cx="0" cy="762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/>
          <p:nvPr/>
        </p:nvCxnSpPr>
        <p:spPr>
          <a:xfrm flipH="1" flipV="1">
            <a:off x="6038996" y="5036425"/>
            <a:ext cx="438004" cy="380008"/>
          </a:xfrm>
          <a:prstGeom prst="straightConnector1">
            <a:avLst/>
          </a:prstGeom>
          <a:ln w="38100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TextBox 148"/>
          <p:cNvSpPr txBox="1">
            <a:spLocks noChangeAspect="1"/>
          </p:cNvSpPr>
          <p:nvPr/>
        </p:nvSpPr>
        <p:spPr>
          <a:xfrm>
            <a:off x="914400" y="1752600"/>
            <a:ext cx="6934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Each article </a:t>
            </a:r>
            <a:r>
              <a:rPr lang="en-US" b="1" i="1" dirty="0"/>
              <a:t>a</a:t>
            </a:r>
            <a:r>
              <a:rPr lang="en-US" dirty="0"/>
              <a:t> has a collection of            colored balls </a:t>
            </a:r>
            <a:r>
              <a:rPr lang="en-US" b="1" dirty="0">
                <a:solidFill>
                  <a:srgbClr val="FF0000"/>
                </a:solidFill>
              </a:rPr>
              <a:t>distributed according to its topic assignments</a:t>
            </a:r>
            <a:endParaRPr lang="en-US" b="1" i="1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It places copies of these balls into the urn for the prior of </a:t>
            </a:r>
            <a:r>
              <a:rPr lang="en-US" b="1" smtClean="0">
                <a:solidFill>
                  <a:srgbClr val="FF0000"/>
                </a:solidFill>
              </a:rPr>
              <a:t>each </a:t>
            </a:r>
            <a:r>
              <a:rPr lang="en-US" b="1" smtClean="0">
                <a:solidFill>
                  <a:srgbClr val="FF0000"/>
                </a:solidFill>
              </a:rPr>
              <a:t>article that </a:t>
            </a:r>
            <a:r>
              <a:rPr lang="en-US" b="1" dirty="0" smtClean="0">
                <a:solidFill>
                  <a:srgbClr val="FF0000"/>
                </a:solidFill>
              </a:rPr>
              <a:t>cites it</a:t>
            </a:r>
            <a:endParaRPr lang="en-US" b="1" dirty="0" smtClean="0"/>
          </a:p>
        </p:txBody>
      </p:sp>
      <p:cxnSp>
        <p:nvCxnSpPr>
          <p:cNvPr id="157" name="Straight Connector 156"/>
          <p:cNvCxnSpPr/>
          <p:nvPr/>
        </p:nvCxnSpPr>
        <p:spPr>
          <a:xfrm>
            <a:off x="3929944" y="5434100"/>
            <a:ext cx="0" cy="121487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>
            <a:off x="3929944" y="6648971"/>
            <a:ext cx="90311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/>
        </p:nvCxnSpPr>
        <p:spPr>
          <a:xfrm>
            <a:off x="4833055" y="5434100"/>
            <a:ext cx="0" cy="121487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3810000" y="2554194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Article </a:t>
            </a:r>
            <a:r>
              <a:rPr lang="en-US" i="1" dirty="0" smtClean="0"/>
              <a:t>a</a:t>
            </a:r>
            <a:endParaRPr lang="en-US" i="1" dirty="0"/>
          </a:p>
        </p:txBody>
      </p:sp>
      <p:sp>
        <p:nvSpPr>
          <p:cNvPr id="84" name="TextBox 83"/>
          <p:cNvSpPr txBox="1"/>
          <p:nvPr/>
        </p:nvSpPr>
        <p:spPr>
          <a:xfrm>
            <a:off x="6172200" y="2554194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Article </a:t>
            </a:r>
            <a:r>
              <a:rPr lang="en-US" i="1" dirty="0" smtClean="0"/>
              <a:t>b</a:t>
            </a:r>
            <a:endParaRPr lang="en-US" i="1" dirty="0"/>
          </a:p>
        </p:txBody>
      </p:sp>
      <p:sp>
        <p:nvSpPr>
          <p:cNvPr id="85" name="TextBox 84"/>
          <p:cNvSpPr txBox="1"/>
          <p:nvPr/>
        </p:nvSpPr>
        <p:spPr>
          <a:xfrm>
            <a:off x="3785857" y="4328426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Article </a:t>
            </a:r>
            <a:r>
              <a:rPr lang="en-US" i="1" dirty="0" smtClean="0"/>
              <a:t>a</a:t>
            </a:r>
            <a:endParaRPr lang="en-US" i="1" dirty="0"/>
          </a:p>
        </p:txBody>
      </p:sp>
      <p:sp>
        <p:nvSpPr>
          <p:cNvPr id="89" name="TextBox 88"/>
          <p:cNvSpPr txBox="1"/>
          <p:nvPr/>
        </p:nvSpPr>
        <p:spPr>
          <a:xfrm>
            <a:off x="6148057" y="4328426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Article </a:t>
            </a:r>
            <a:r>
              <a:rPr lang="en-US" i="1" dirty="0" smtClean="0"/>
              <a:t>b</a:t>
            </a:r>
            <a:endParaRPr lang="en-US" i="1" dirty="0"/>
          </a:p>
        </p:txBody>
      </p:sp>
      <p:sp>
        <p:nvSpPr>
          <p:cNvPr id="95" name="TextBox 94"/>
          <p:cNvSpPr txBox="1"/>
          <p:nvPr/>
        </p:nvSpPr>
        <p:spPr>
          <a:xfrm>
            <a:off x="2524889" y="5711232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Article </a:t>
            </a:r>
            <a:r>
              <a:rPr lang="en-US" i="1" dirty="0"/>
              <a:t>c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4989422" y="5711232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Article </a:t>
            </a:r>
            <a:r>
              <a:rPr lang="en-US" i="1" dirty="0"/>
              <a:t>d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7543800" y="5711232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Article </a:t>
            </a:r>
            <a:r>
              <a:rPr lang="en-US" i="1" dirty="0" smtClean="0"/>
              <a:t>e</a:t>
            </a:r>
            <a:endParaRPr lang="en-US" i="1" dirty="0"/>
          </a:p>
        </p:txBody>
      </p:sp>
      <p:pic>
        <p:nvPicPr>
          <p:cNvPr id="130" name="Picture 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0297" y="1758767"/>
            <a:ext cx="339278" cy="295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172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Topical Influence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737967" y="2520984"/>
            <a:ext cx="903111" cy="762000"/>
            <a:chOff x="2356968" y="2444219"/>
            <a:chExt cx="903111" cy="762000"/>
          </a:xfrm>
        </p:grpSpPr>
        <p:grpSp>
          <p:nvGrpSpPr>
            <p:cNvPr id="25" name="Group 24"/>
            <p:cNvGrpSpPr/>
            <p:nvPr/>
          </p:nvGrpSpPr>
          <p:grpSpPr>
            <a:xfrm>
              <a:off x="2356968" y="2444219"/>
              <a:ext cx="903111" cy="762000"/>
              <a:chOff x="2438400" y="3048000"/>
              <a:chExt cx="990600" cy="1447800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>
                <a:off x="2438400" y="3048000"/>
                <a:ext cx="0" cy="1447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2438400" y="4495800"/>
                <a:ext cx="990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3429000" y="3048000"/>
                <a:ext cx="0" cy="1447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8" name="Oval 37"/>
            <p:cNvSpPr/>
            <p:nvPr/>
          </p:nvSpPr>
          <p:spPr>
            <a:xfrm>
              <a:off x="2413412" y="2669997"/>
              <a:ext cx="141111" cy="141111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2752079" y="3008663"/>
              <a:ext cx="141111" cy="141111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2469857" y="2980441"/>
              <a:ext cx="141111" cy="141111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2893190" y="2726441"/>
              <a:ext cx="141111" cy="141111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2639190" y="2754663"/>
              <a:ext cx="141111" cy="141111"/>
            </a:xfrm>
            <a:prstGeom prst="ellipse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9536-A2FE-468C-B99B-1E95D10A7BD1}" type="slidenum">
              <a:rPr lang="en-US" smtClean="0"/>
              <a:pPr/>
              <a:t>16</a:t>
            </a:fld>
            <a:endParaRPr lang="en-US" dirty="0"/>
          </a:p>
        </p:txBody>
      </p:sp>
      <p:cxnSp>
        <p:nvCxnSpPr>
          <p:cNvPr id="77" name="Straight Arrow Connector 76"/>
          <p:cNvCxnSpPr/>
          <p:nvPr/>
        </p:nvCxnSpPr>
        <p:spPr>
          <a:xfrm flipV="1">
            <a:off x="2362200" y="5054092"/>
            <a:ext cx="418099" cy="380008"/>
          </a:xfrm>
          <a:prstGeom prst="straightConnector1">
            <a:avLst/>
          </a:prstGeom>
          <a:ln w="381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flipH="1" flipV="1">
            <a:off x="3632779" y="5036426"/>
            <a:ext cx="467635" cy="397674"/>
          </a:xfrm>
          <a:prstGeom prst="straightConnector1">
            <a:avLst/>
          </a:prstGeom>
          <a:ln w="381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flipV="1">
            <a:off x="4721248" y="5054092"/>
            <a:ext cx="355663" cy="380008"/>
          </a:xfrm>
          <a:prstGeom prst="straightConnector1">
            <a:avLst/>
          </a:prstGeom>
          <a:ln w="381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5076911" y="2520984"/>
            <a:ext cx="903111" cy="762000"/>
            <a:chOff x="4695912" y="2540174"/>
            <a:chExt cx="903111" cy="762000"/>
          </a:xfrm>
        </p:grpSpPr>
        <p:grpSp>
          <p:nvGrpSpPr>
            <p:cNvPr id="82" name="Group 81"/>
            <p:cNvGrpSpPr/>
            <p:nvPr/>
          </p:nvGrpSpPr>
          <p:grpSpPr>
            <a:xfrm>
              <a:off x="4695912" y="2540174"/>
              <a:ext cx="903111" cy="762000"/>
              <a:chOff x="2438400" y="3048000"/>
              <a:chExt cx="990600" cy="1447800"/>
            </a:xfrm>
          </p:grpSpPr>
          <p:cxnSp>
            <p:nvCxnSpPr>
              <p:cNvPr id="90" name="Straight Connector 89"/>
              <p:cNvCxnSpPr/>
              <p:nvPr/>
            </p:nvCxnSpPr>
            <p:spPr>
              <a:xfrm>
                <a:off x="2438400" y="3048000"/>
                <a:ext cx="0" cy="1447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>
                <a:off x="2438400" y="4495800"/>
                <a:ext cx="990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>
                <a:off x="3429000" y="3048000"/>
                <a:ext cx="0" cy="1447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6" name="Oval 85"/>
            <p:cNvSpPr/>
            <p:nvPr/>
          </p:nvSpPr>
          <p:spPr>
            <a:xfrm>
              <a:off x="5345023" y="3048174"/>
              <a:ext cx="141111" cy="141111"/>
            </a:xfrm>
            <a:prstGeom prst="ellipse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>
              <a:off x="5232134" y="2822396"/>
              <a:ext cx="141111" cy="141111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>
            <a:xfrm>
              <a:off x="4978134" y="2850618"/>
              <a:ext cx="141111" cy="141111"/>
            </a:xfrm>
            <a:prstGeom prst="ellipse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>
              <a:off x="4837023" y="3093308"/>
              <a:ext cx="141111" cy="141111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>
              <a:off x="4832872" y="2616939"/>
              <a:ext cx="141111" cy="141111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2737967" y="4274425"/>
            <a:ext cx="903111" cy="762000"/>
            <a:chOff x="2438400" y="3048000"/>
            <a:chExt cx="990600" cy="1447800"/>
          </a:xfrm>
        </p:grpSpPr>
        <p:cxnSp>
          <p:nvCxnSpPr>
            <p:cNvPr id="103" name="Straight Connector 102"/>
            <p:cNvCxnSpPr/>
            <p:nvPr/>
          </p:nvCxnSpPr>
          <p:spPr>
            <a:xfrm>
              <a:off x="2438400" y="3048000"/>
              <a:ext cx="0" cy="1447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2438400" y="4495800"/>
              <a:ext cx="9906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>
              <a:off x="3429000" y="3048000"/>
              <a:ext cx="0" cy="1447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8" name="Oval 97"/>
          <p:cNvSpPr/>
          <p:nvPr/>
        </p:nvSpPr>
        <p:spPr>
          <a:xfrm>
            <a:off x="2794411" y="4500203"/>
            <a:ext cx="141111" cy="14111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99" name="Oval 98"/>
          <p:cNvSpPr/>
          <p:nvPr/>
        </p:nvSpPr>
        <p:spPr>
          <a:xfrm>
            <a:off x="3133078" y="4838869"/>
            <a:ext cx="141111" cy="14111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100" name="Oval 99"/>
          <p:cNvSpPr/>
          <p:nvPr/>
        </p:nvSpPr>
        <p:spPr>
          <a:xfrm>
            <a:off x="2850856" y="4810647"/>
            <a:ext cx="141111" cy="14111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101" name="Oval 100"/>
          <p:cNvSpPr/>
          <p:nvPr/>
        </p:nvSpPr>
        <p:spPr>
          <a:xfrm>
            <a:off x="3274189" y="4556647"/>
            <a:ext cx="141111" cy="141111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102" name="Oval 101"/>
          <p:cNvSpPr/>
          <p:nvPr/>
        </p:nvSpPr>
        <p:spPr>
          <a:xfrm>
            <a:off x="3020189" y="4584869"/>
            <a:ext cx="141111" cy="141111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grpSp>
        <p:nvGrpSpPr>
          <p:cNvPr id="107" name="Group 106"/>
          <p:cNvGrpSpPr/>
          <p:nvPr/>
        </p:nvGrpSpPr>
        <p:grpSpPr>
          <a:xfrm>
            <a:off x="5076911" y="4274425"/>
            <a:ext cx="903111" cy="762000"/>
            <a:chOff x="2438400" y="3048000"/>
            <a:chExt cx="990600" cy="1447800"/>
          </a:xfrm>
        </p:grpSpPr>
        <p:cxnSp>
          <p:nvCxnSpPr>
            <p:cNvPr id="113" name="Straight Connector 112"/>
            <p:cNvCxnSpPr/>
            <p:nvPr/>
          </p:nvCxnSpPr>
          <p:spPr>
            <a:xfrm>
              <a:off x="2438400" y="3048000"/>
              <a:ext cx="0" cy="1447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>
              <a:off x="2438400" y="4495800"/>
              <a:ext cx="9906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>
              <a:off x="3429000" y="3048000"/>
              <a:ext cx="0" cy="1447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8" name="Oval 107"/>
          <p:cNvSpPr/>
          <p:nvPr/>
        </p:nvSpPr>
        <p:spPr>
          <a:xfrm>
            <a:off x="5726022" y="4782425"/>
            <a:ext cx="141111" cy="141111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5613133" y="4556647"/>
            <a:ext cx="141111" cy="141111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5359133" y="4584869"/>
            <a:ext cx="141111" cy="141111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5218022" y="4827559"/>
            <a:ext cx="141111" cy="141111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5213871" y="4351190"/>
            <a:ext cx="141111" cy="141111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7" name="Group 116"/>
          <p:cNvGrpSpPr/>
          <p:nvPr/>
        </p:nvGrpSpPr>
        <p:grpSpPr>
          <a:xfrm>
            <a:off x="1452542" y="5514898"/>
            <a:ext cx="903111" cy="762000"/>
            <a:chOff x="2438400" y="3048000"/>
            <a:chExt cx="990600" cy="1447800"/>
          </a:xfrm>
        </p:grpSpPr>
        <p:cxnSp>
          <p:nvCxnSpPr>
            <p:cNvPr id="123" name="Straight Connector 122"/>
            <p:cNvCxnSpPr/>
            <p:nvPr/>
          </p:nvCxnSpPr>
          <p:spPr>
            <a:xfrm>
              <a:off x="2438400" y="3048000"/>
              <a:ext cx="0" cy="1447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>
              <a:off x="2438400" y="4495800"/>
              <a:ext cx="9906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>
              <a:off x="3429000" y="3048000"/>
              <a:ext cx="0" cy="1447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3" name="Straight Connector 142"/>
          <p:cNvCxnSpPr/>
          <p:nvPr/>
        </p:nvCxnSpPr>
        <p:spPr>
          <a:xfrm>
            <a:off x="6477000" y="5514898"/>
            <a:ext cx="0" cy="762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>
            <a:off x="6477000" y="6276898"/>
            <a:ext cx="90311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>
            <a:off x="7380111" y="5514898"/>
            <a:ext cx="0" cy="762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/>
          <p:nvPr/>
        </p:nvCxnSpPr>
        <p:spPr>
          <a:xfrm flipH="1" flipV="1">
            <a:off x="6038996" y="5036425"/>
            <a:ext cx="438004" cy="380008"/>
          </a:xfrm>
          <a:prstGeom prst="straightConnector1">
            <a:avLst/>
          </a:prstGeom>
          <a:ln w="381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TextBox 148"/>
          <p:cNvSpPr txBox="1">
            <a:spLocks noChangeAspect="1"/>
          </p:cNvSpPr>
          <p:nvPr/>
        </p:nvSpPr>
        <p:spPr>
          <a:xfrm>
            <a:off x="914400" y="1752600"/>
            <a:ext cx="6934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Each article </a:t>
            </a:r>
            <a:r>
              <a:rPr lang="en-US" b="1" i="1" dirty="0"/>
              <a:t>a</a:t>
            </a:r>
            <a:r>
              <a:rPr lang="en-US" dirty="0"/>
              <a:t> has a collection of            colored balls </a:t>
            </a:r>
            <a:r>
              <a:rPr lang="en-US" b="1" dirty="0">
                <a:solidFill>
                  <a:srgbClr val="FF0000"/>
                </a:solidFill>
              </a:rPr>
              <a:t>distributed according to its topic assignments</a:t>
            </a:r>
            <a:endParaRPr lang="en-US" b="1" i="1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It places copies of these balls into the urn for the prior of </a:t>
            </a:r>
            <a:r>
              <a:rPr lang="en-US" b="1" dirty="0" smtClean="0">
                <a:solidFill>
                  <a:srgbClr val="FF0000"/>
                </a:solidFill>
              </a:rPr>
              <a:t>each document that cites it</a:t>
            </a:r>
            <a:endParaRPr lang="en-US" b="1" dirty="0" smtClean="0"/>
          </a:p>
        </p:txBody>
      </p:sp>
      <p:cxnSp>
        <p:nvCxnSpPr>
          <p:cNvPr id="157" name="Straight Connector 156"/>
          <p:cNvCxnSpPr/>
          <p:nvPr/>
        </p:nvCxnSpPr>
        <p:spPr>
          <a:xfrm>
            <a:off x="3929944" y="5434100"/>
            <a:ext cx="0" cy="121487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>
            <a:off x="3929944" y="6648971"/>
            <a:ext cx="90311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/>
        </p:nvCxnSpPr>
        <p:spPr>
          <a:xfrm>
            <a:off x="4833055" y="5434100"/>
            <a:ext cx="0" cy="121487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3810000" y="2554194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Article </a:t>
            </a:r>
            <a:r>
              <a:rPr lang="en-US" i="1" dirty="0" smtClean="0"/>
              <a:t>a</a:t>
            </a:r>
            <a:endParaRPr lang="en-US" i="1" dirty="0"/>
          </a:p>
        </p:txBody>
      </p:sp>
      <p:sp>
        <p:nvSpPr>
          <p:cNvPr id="84" name="TextBox 83"/>
          <p:cNvSpPr txBox="1"/>
          <p:nvPr/>
        </p:nvSpPr>
        <p:spPr>
          <a:xfrm>
            <a:off x="6172200" y="2554194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Article </a:t>
            </a:r>
            <a:r>
              <a:rPr lang="en-US" i="1" dirty="0" smtClean="0"/>
              <a:t>b</a:t>
            </a:r>
            <a:endParaRPr lang="en-US" i="1" dirty="0"/>
          </a:p>
        </p:txBody>
      </p:sp>
      <p:sp>
        <p:nvSpPr>
          <p:cNvPr id="85" name="TextBox 84"/>
          <p:cNvSpPr txBox="1"/>
          <p:nvPr/>
        </p:nvSpPr>
        <p:spPr>
          <a:xfrm>
            <a:off x="3785857" y="4328426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Article </a:t>
            </a:r>
            <a:r>
              <a:rPr lang="en-US" i="1" dirty="0" smtClean="0"/>
              <a:t>a</a:t>
            </a:r>
            <a:endParaRPr lang="en-US" i="1" dirty="0"/>
          </a:p>
        </p:txBody>
      </p:sp>
      <p:sp>
        <p:nvSpPr>
          <p:cNvPr id="89" name="TextBox 88"/>
          <p:cNvSpPr txBox="1"/>
          <p:nvPr/>
        </p:nvSpPr>
        <p:spPr>
          <a:xfrm>
            <a:off x="6148057" y="4328426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Article </a:t>
            </a:r>
            <a:r>
              <a:rPr lang="en-US" i="1" dirty="0" smtClean="0"/>
              <a:t>b</a:t>
            </a:r>
            <a:endParaRPr lang="en-US" i="1" dirty="0"/>
          </a:p>
        </p:txBody>
      </p:sp>
      <p:sp>
        <p:nvSpPr>
          <p:cNvPr id="95" name="TextBox 94"/>
          <p:cNvSpPr txBox="1"/>
          <p:nvPr/>
        </p:nvSpPr>
        <p:spPr>
          <a:xfrm>
            <a:off x="2524889" y="5711232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Article </a:t>
            </a:r>
            <a:r>
              <a:rPr lang="en-US" i="1" dirty="0"/>
              <a:t>c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4989422" y="5711232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Article </a:t>
            </a:r>
            <a:r>
              <a:rPr lang="en-US" i="1" dirty="0"/>
              <a:t>d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7543800" y="5711232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Article </a:t>
            </a:r>
            <a:r>
              <a:rPr lang="en-US" i="1" dirty="0" smtClean="0"/>
              <a:t>e</a:t>
            </a:r>
            <a:endParaRPr lang="en-US" i="1" dirty="0"/>
          </a:p>
        </p:txBody>
      </p:sp>
      <p:pic>
        <p:nvPicPr>
          <p:cNvPr id="64" name="Picture 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0297" y="1758767"/>
            <a:ext cx="339278" cy="295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029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Topical Influence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737967" y="2520984"/>
            <a:ext cx="903111" cy="762000"/>
            <a:chOff x="2356968" y="2444219"/>
            <a:chExt cx="903111" cy="762000"/>
          </a:xfrm>
        </p:grpSpPr>
        <p:grpSp>
          <p:nvGrpSpPr>
            <p:cNvPr id="25" name="Group 24"/>
            <p:cNvGrpSpPr/>
            <p:nvPr/>
          </p:nvGrpSpPr>
          <p:grpSpPr>
            <a:xfrm>
              <a:off x="2356968" y="2444219"/>
              <a:ext cx="903111" cy="762000"/>
              <a:chOff x="2438400" y="3048000"/>
              <a:chExt cx="990600" cy="1447800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>
                <a:off x="2438400" y="3048000"/>
                <a:ext cx="0" cy="1447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2438400" y="4495800"/>
                <a:ext cx="990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3429000" y="3048000"/>
                <a:ext cx="0" cy="1447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8" name="Oval 37"/>
            <p:cNvSpPr/>
            <p:nvPr/>
          </p:nvSpPr>
          <p:spPr>
            <a:xfrm>
              <a:off x="2413412" y="2669997"/>
              <a:ext cx="141111" cy="141111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2752079" y="3008663"/>
              <a:ext cx="141111" cy="141111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2469857" y="2980441"/>
              <a:ext cx="141111" cy="141111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2893190" y="2726441"/>
              <a:ext cx="141111" cy="141111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2639190" y="2754663"/>
              <a:ext cx="141111" cy="141111"/>
            </a:xfrm>
            <a:prstGeom prst="ellipse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9536-A2FE-468C-B99B-1E95D10A7BD1}" type="slidenum">
              <a:rPr lang="en-US" smtClean="0"/>
              <a:pPr/>
              <a:t>17</a:t>
            </a:fld>
            <a:endParaRPr lang="en-US" dirty="0"/>
          </a:p>
        </p:txBody>
      </p:sp>
      <p:cxnSp>
        <p:nvCxnSpPr>
          <p:cNvPr id="77" name="Straight Arrow Connector 76"/>
          <p:cNvCxnSpPr/>
          <p:nvPr/>
        </p:nvCxnSpPr>
        <p:spPr>
          <a:xfrm flipV="1">
            <a:off x="2362200" y="5054092"/>
            <a:ext cx="418099" cy="380008"/>
          </a:xfrm>
          <a:prstGeom prst="straightConnector1">
            <a:avLst/>
          </a:prstGeom>
          <a:ln w="381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flipH="1" flipV="1">
            <a:off x="3632779" y="5036426"/>
            <a:ext cx="467635" cy="397674"/>
          </a:xfrm>
          <a:prstGeom prst="straightConnector1">
            <a:avLst/>
          </a:prstGeom>
          <a:ln w="381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flipV="1">
            <a:off x="4721248" y="5054092"/>
            <a:ext cx="355663" cy="380008"/>
          </a:xfrm>
          <a:prstGeom prst="straightConnector1">
            <a:avLst/>
          </a:prstGeom>
          <a:ln w="381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5076911" y="2520984"/>
            <a:ext cx="903111" cy="762000"/>
            <a:chOff x="4695912" y="2540174"/>
            <a:chExt cx="903111" cy="762000"/>
          </a:xfrm>
        </p:grpSpPr>
        <p:grpSp>
          <p:nvGrpSpPr>
            <p:cNvPr id="82" name="Group 81"/>
            <p:cNvGrpSpPr/>
            <p:nvPr/>
          </p:nvGrpSpPr>
          <p:grpSpPr>
            <a:xfrm>
              <a:off x="4695912" y="2540174"/>
              <a:ext cx="903111" cy="762000"/>
              <a:chOff x="2438400" y="3048000"/>
              <a:chExt cx="990600" cy="1447800"/>
            </a:xfrm>
          </p:grpSpPr>
          <p:cxnSp>
            <p:nvCxnSpPr>
              <p:cNvPr id="90" name="Straight Connector 89"/>
              <p:cNvCxnSpPr/>
              <p:nvPr/>
            </p:nvCxnSpPr>
            <p:spPr>
              <a:xfrm>
                <a:off x="2438400" y="3048000"/>
                <a:ext cx="0" cy="1447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>
                <a:off x="2438400" y="4495800"/>
                <a:ext cx="990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>
                <a:off x="3429000" y="3048000"/>
                <a:ext cx="0" cy="1447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6" name="Oval 85"/>
            <p:cNvSpPr/>
            <p:nvPr/>
          </p:nvSpPr>
          <p:spPr>
            <a:xfrm>
              <a:off x="5345023" y="3048174"/>
              <a:ext cx="141111" cy="141111"/>
            </a:xfrm>
            <a:prstGeom prst="ellipse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>
              <a:off x="5232134" y="2822396"/>
              <a:ext cx="141111" cy="141111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>
            <a:xfrm>
              <a:off x="4978134" y="2850618"/>
              <a:ext cx="141111" cy="141111"/>
            </a:xfrm>
            <a:prstGeom prst="ellipse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>
              <a:off x="4837023" y="3093308"/>
              <a:ext cx="141111" cy="141111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>
              <a:off x="4832872" y="2616939"/>
              <a:ext cx="141111" cy="141111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2737967" y="4274425"/>
            <a:ext cx="903111" cy="762000"/>
            <a:chOff x="2356968" y="2444219"/>
            <a:chExt cx="903111" cy="762000"/>
          </a:xfrm>
        </p:grpSpPr>
        <p:grpSp>
          <p:nvGrpSpPr>
            <p:cNvPr id="97" name="Group 96"/>
            <p:cNvGrpSpPr/>
            <p:nvPr/>
          </p:nvGrpSpPr>
          <p:grpSpPr>
            <a:xfrm>
              <a:off x="2356968" y="2444219"/>
              <a:ext cx="903111" cy="762000"/>
              <a:chOff x="2438400" y="3048000"/>
              <a:chExt cx="990600" cy="1447800"/>
            </a:xfrm>
          </p:grpSpPr>
          <p:cxnSp>
            <p:nvCxnSpPr>
              <p:cNvPr id="103" name="Straight Connector 102"/>
              <p:cNvCxnSpPr/>
              <p:nvPr/>
            </p:nvCxnSpPr>
            <p:spPr>
              <a:xfrm>
                <a:off x="2438400" y="3048000"/>
                <a:ext cx="0" cy="1447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>
                <a:off x="2438400" y="4495800"/>
                <a:ext cx="990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>
                <a:off x="3429000" y="3048000"/>
                <a:ext cx="0" cy="1447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8" name="Oval 97"/>
            <p:cNvSpPr/>
            <p:nvPr/>
          </p:nvSpPr>
          <p:spPr>
            <a:xfrm>
              <a:off x="2413412" y="2669997"/>
              <a:ext cx="141111" cy="141111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/>
            <p:nvPr/>
          </p:nvSpPr>
          <p:spPr>
            <a:xfrm>
              <a:off x="2752079" y="3008663"/>
              <a:ext cx="141111" cy="141111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/>
            <p:nvPr/>
          </p:nvSpPr>
          <p:spPr>
            <a:xfrm>
              <a:off x="2469857" y="2980441"/>
              <a:ext cx="141111" cy="141111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>
            <a:xfrm>
              <a:off x="2893190" y="2726441"/>
              <a:ext cx="141111" cy="141111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/>
            <p:nvPr/>
          </p:nvSpPr>
          <p:spPr>
            <a:xfrm>
              <a:off x="2639190" y="2754663"/>
              <a:ext cx="141111" cy="141111"/>
            </a:xfrm>
            <a:prstGeom prst="ellipse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5076911" y="4274425"/>
            <a:ext cx="903111" cy="762000"/>
            <a:chOff x="4695912" y="2540174"/>
            <a:chExt cx="903111" cy="762000"/>
          </a:xfrm>
        </p:grpSpPr>
        <p:grpSp>
          <p:nvGrpSpPr>
            <p:cNvPr id="107" name="Group 106"/>
            <p:cNvGrpSpPr/>
            <p:nvPr/>
          </p:nvGrpSpPr>
          <p:grpSpPr>
            <a:xfrm>
              <a:off x="4695912" y="2540174"/>
              <a:ext cx="903111" cy="762000"/>
              <a:chOff x="2438400" y="3048000"/>
              <a:chExt cx="990600" cy="1447800"/>
            </a:xfrm>
          </p:grpSpPr>
          <p:cxnSp>
            <p:nvCxnSpPr>
              <p:cNvPr id="113" name="Straight Connector 112"/>
              <p:cNvCxnSpPr/>
              <p:nvPr/>
            </p:nvCxnSpPr>
            <p:spPr>
              <a:xfrm>
                <a:off x="2438400" y="3048000"/>
                <a:ext cx="0" cy="1447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>
                <a:off x="2438400" y="4495800"/>
                <a:ext cx="990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>
                <a:off x="3429000" y="3048000"/>
                <a:ext cx="0" cy="1447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8" name="Oval 107"/>
            <p:cNvSpPr/>
            <p:nvPr/>
          </p:nvSpPr>
          <p:spPr>
            <a:xfrm>
              <a:off x="5345023" y="3048174"/>
              <a:ext cx="141111" cy="141111"/>
            </a:xfrm>
            <a:prstGeom prst="ellipse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/>
            <p:nvPr/>
          </p:nvSpPr>
          <p:spPr>
            <a:xfrm>
              <a:off x="5232134" y="2822396"/>
              <a:ext cx="141111" cy="141111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>
              <a:off x="4978134" y="2850618"/>
              <a:ext cx="141111" cy="141111"/>
            </a:xfrm>
            <a:prstGeom prst="ellipse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4837023" y="3093308"/>
              <a:ext cx="141111" cy="141111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4832872" y="2616939"/>
              <a:ext cx="141111" cy="141111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1452542" y="5514898"/>
            <a:ext cx="903111" cy="762000"/>
            <a:chOff x="2356968" y="2444219"/>
            <a:chExt cx="903111" cy="762000"/>
          </a:xfrm>
        </p:grpSpPr>
        <p:grpSp>
          <p:nvGrpSpPr>
            <p:cNvPr id="117" name="Group 116"/>
            <p:cNvGrpSpPr/>
            <p:nvPr/>
          </p:nvGrpSpPr>
          <p:grpSpPr>
            <a:xfrm>
              <a:off x="2356968" y="2444219"/>
              <a:ext cx="903111" cy="762000"/>
              <a:chOff x="2438400" y="3048000"/>
              <a:chExt cx="990600" cy="1447800"/>
            </a:xfrm>
          </p:grpSpPr>
          <p:cxnSp>
            <p:nvCxnSpPr>
              <p:cNvPr id="123" name="Straight Connector 122"/>
              <p:cNvCxnSpPr/>
              <p:nvPr/>
            </p:nvCxnSpPr>
            <p:spPr>
              <a:xfrm>
                <a:off x="2438400" y="3048000"/>
                <a:ext cx="0" cy="1447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>
                <a:off x="2438400" y="4495800"/>
                <a:ext cx="990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>
                <a:off x="3429000" y="3048000"/>
                <a:ext cx="0" cy="1447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8" name="Oval 117"/>
            <p:cNvSpPr/>
            <p:nvPr/>
          </p:nvSpPr>
          <p:spPr>
            <a:xfrm>
              <a:off x="2413412" y="2669997"/>
              <a:ext cx="141111" cy="141111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Oval 118"/>
            <p:cNvSpPr/>
            <p:nvPr/>
          </p:nvSpPr>
          <p:spPr>
            <a:xfrm>
              <a:off x="2752079" y="3008663"/>
              <a:ext cx="141111" cy="141111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Oval 119"/>
            <p:cNvSpPr/>
            <p:nvPr/>
          </p:nvSpPr>
          <p:spPr>
            <a:xfrm>
              <a:off x="2469857" y="2980441"/>
              <a:ext cx="141111" cy="141111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120"/>
            <p:cNvSpPr/>
            <p:nvPr/>
          </p:nvSpPr>
          <p:spPr>
            <a:xfrm>
              <a:off x="2893190" y="2726441"/>
              <a:ext cx="141111" cy="141111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Oval 121"/>
            <p:cNvSpPr/>
            <p:nvPr/>
          </p:nvSpPr>
          <p:spPr>
            <a:xfrm>
              <a:off x="2639190" y="2754663"/>
              <a:ext cx="141111" cy="141111"/>
            </a:xfrm>
            <a:prstGeom prst="ellipse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6477000" y="5514898"/>
            <a:ext cx="903111" cy="762000"/>
            <a:chOff x="2438400" y="3048000"/>
            <a:chExt cx="990600" cy="1447800"/>
          </a:xfrm>
        </p:grpSpPr>
        <p:cxnSp>
          <p:nvCxnSpPr>
            <p:cNvPr id="143" name="Straight Connector 142"/>
            <p:cNvCxnSpPr/>
            <p:nvPr/>
          </p:nvCxnSpPr>
          <p:spPr>
            <a:xfrm>
              <a:off x="2438400" y="3048000"/>
              <a:ext cx="0" cy="1447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>
              <a:off x="2438400" y="4495800"/>
              <a:ext cx="9906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>
              <a:off x="3429000" y="3048000"/>
              <a:ext cx="0" cy="1447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6" name="Straight Arrow Connector 145"/>
          <p:cNvCxnSpPr/>
          <p:nvPr/>
        </p:nvCxnSpPr>
        <p:spPr>
          <a:xfrm flipH="1" flipV="1">
            <a:off x="6038996" y="5036425"/>
            <a:ext cx="438004" cy="380008"/>
          </a:xfrm>
          <a:prstGeom prst="straightConnector1">
            <a:avLst/>
          </a:prstGeom>
          <a:ln w="381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TextBox 148"/>
          <p:cNvSpPr txBox="1">
            <a:spLocks noChangeAspect="1"/>
          </p:cNvSpPr>
          <p:nvPr/>
        </p:nvSpPr>
        <p:spPr>
          <a:xfrm>
            <a:off x="914400" y="1752600"/>
            <a:ext cx="6934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Each article </a:t>
            </a:r>
            <a:r>
              <a:rPr lang="en-US" b="1" i="1" dirty="0"/>
              <a:t>a</a:t>
            </a:r>
            <a:r>
              <a:rPr lang="en-US" dirty="0"/>
              <a:t> has a collection of            colored balls </a:t>
            </a:r>
            <a:r>
              <a:rPr lang="en-US" b="1" dirty="0">
                <a:solidFill>
                  <a:srgbClr val="FF0000"/>
                </a:solidFill>
              </a:rPr>
              <a:t>distributed according to its topic assignments</a:t>
            </a:r>
            <a:endParaRPr lang="en-US" b="1" i="1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It places copies of these balls into the urn for the prior of </a:t>
            </a:r>
            <a:r>
              <a:rPr lang="en-US" b="1" dirty="0" smtClean="0">
                <a:solidFill>
                  <a:srgbClr val="FF0000"/>
                </a:solidFill>
              </a:rPr>
              <a:t>each document that cites it</a:t>
            </a:r>
            <a:endParaRPr lang="en-US" b="1" dirty="0" smtClean="0"/>
          </a:p>
        </p:txBody>
      </p:sp>
      <p:grpSp>
        <p:nvGrpSpPr>
          <p:cNvPr id="151" name="Group 150"/>
          <p:cNvGrpSpPr/>
          <p:nvPr/>
        </p:nvGrpSpPr>
        <p:grpSpPr>
          <a:xfrm>
            <a:off x="3929944" y="5434100"/>
            <a:ext cx="903111" cy="1214871"/>
            <a:chOff x="2438400" y="3048000"/>
            <a:chExt cx="990600" cy="1447800"/>
          </a:xfrm>
        </p:grpSpPr>
        <p:cxnSp>
          <p:nvCxnSpPr>
            <p:cNvPr id="157" name="Straight Connector 156"/>
            <p:cNvCxnSpPr/>
            <p:nvPr/>
          </p:nvCxnSpPr>
          <p:spPr>
            <a:xfrm>
              <a:off x="2438400" y="3048000"/>
              <a:ext cx="0" cy="1447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>
              <a:off x="2438400" y="4495800"/>
              <a:ext cx="9906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/>
          </p:nvCxnSpPr>
          <p:spPr>
            <a:xfrm>
              <a:off x="3429000" y="3048000"/>
              <a:ext cx="0" cy="1447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2" name="Oval 151"/>
          <p:cNvSpPr/>
          <p:nvPr/>
        </p:nvSpPr>
        <p:spPr>
          <a:xfrm>
            <a:off x="3986388" y="6112749"/>
            <a:ext cx="141111" cy="14111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4325055" y="6451415"/>
            <a:ext cx="141111" cy="14111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4042833" y="6423193"/>
            <a:ext cx="141111" cy="14111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>
            <a:off x="4466166" y="6169193"/>
            <a:ext cx="141111" cy="141111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4212166" y="6197415"/>
            <a:ext cx="141111" cy="141111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TextBox 82"/>
          <p:cNvSpPr txBox="1"/>
          <p:nvPr/>
        </p:nvSpPr>
        <p:spPr>
          <a:xfrm>
            <a:off x="3785857" y="4328426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Article </a:t>
            </a:r>
            <a:r>
              <a:rPr lang="en-US" i="1" dirty="0" smtClean="0"/>
              <a:t>a</a:t>
            </a:r>
            <a:endParaRPr lang="en-US" i="1" dirty="0"/>
          </a:p>
        </p:txBody>
      </p:sp>
      <p:sp>
        <p:nvSpPr>
          <p:cNvPr id="84" name="TextBox 83"/>
          <p:cNvSpPr txBox="1"/>
          <p:nvPr/>
        </p:nvSpPr>
        <p:spPr>
          <a:xfrm>
            <a:off x="6148057" y="4328426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Article </a:t>
            </a:r>
            <a:r>
              <a:rPr lang="en-US" i="1" dirty="0" smtClean="0"/>
              <a:t>b</a:t>
            </a:r>
            <a:endParaRPr lang="en-US" i="1" dirty="0"/>
          </a:p>
        </p:txBody>
      </p:sp>
      <p:sp>
        <p:nvSpPr>
          <p:cNvPr id="85" name="TextBox 84"/>
          <p:cNvSpPr txBox="1"/>
          <p:nvPr/>
        </p:nvSpPr>
        <p:spPr>
          <a:xfrm>
            <a:off x="3810000" y="2554194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Article </a:t>
            </a:r>
            <a:r>
              <a:rPr lang="en-US" i="1" dirty="0" smtClean="0"/>
              <a:t>a</a:t>
            </a:r>
            <a:endParaRPr lang="en-US" i="1" dirty="0"/>
          </a:p>
        </p:txBody>
      </p:sp>
      <p:sp>
        <p:nvSpPr>
          <p:cNvPr id="89" name="TextBox 88"/>
          <p:cNvSpPr txBox="1"/>
          <p:nvPr/>
        </p:nvSpPr>
        <p:spPr>
          <a:xfrm>
            <a:off x="6172200" y="2554194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Article </a:t>
            </a:r>
            <a:r>
              <a:rPr lang="en-US" i="1" dirty="0" smtClean="0"/>
              <a:t>b</a:t>
            </a:r>
            <a:endParaRPr lang="en-US" i="1" dirty="0"/>
          </a:p>
        </p:txBody>
      </p:sp>
      <p:sp>
        <p:nvSpPr>
          <p:cNvPr id="95" name="TextBox 94"/>
          <p:cNvSpPr txBox="1"/>
          <p:nvPr/>
        </p:nvSpPr>
        <p:spPr>
          <a:xfrm>
            <a:off x="2524889" y="5711232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Article </a:t>
            </a:r>
            <a:r>
              <a:rPr lang="en-US" i="1" dirty="0"/>
              <a:t>c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4989422" y="5711232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Article </a:t>
            </a:r>
            <a:r>
              <a:rPr lang="en-US" i="1" dirty="0"/>
              <a:t>d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7543800" y="5711232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Article </a:t>
            </a:r>
            <a:r>
              <a:rPr lang="en-US" i="1" dirty="0" smtClean="0"/>
              <a:t>e</a:t>
            </a:r>
            <a:endParaRPr lang="en-US" i="1" dirty="0"/>
          </a:p>
        </p:txBody>
      </p:sp>
      <p:pic>
        <p:nvPicPr>
          <p:cNvPr id="128" name="Picture 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0297" y="1758767"/>
            <a:ext cx="339278" cy="295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319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Topical Influence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737967" y="2520984"/>
            <a:ext cx="903111" cy="762000"/>
            <a:chOff x="2356968" y="2444219"/>
            <a:chExt cx="903111" cy="762000"/>
          </a:xfrm>
        </p:grpSpPr>
        <p:grpSp>
          <p:nvGrpSpPr>
            <p:cNvPr id="25" name="Group 24"/>
            <p:cNvGrpSpPr/>
            <p:nvPr/>
          </p:nvGrpSpPr>
          <p:grpSpPr>
            <a:xfrm>
              <a:off x="2356968" y="2444219"/>
              <a:ext cx="903111" cy="762000"/>
              <a:chOff x="2438400" y="3048000"/>
              <a:chExt cx="990600" cy="1447800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>
                <a:off x="2438400" y="3048000"/>
                <a:ext cx="0" cy="1447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2438400" y="4495800"/>
                <a:ext cx="990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3429000" y="3048000"/>
                <a:ext cx="0" cy="1447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8" name="Oval 37"/>
            <p:cNvSpPr/>
            <p:nvPr/>
          </p:nvSpPr>
          <p:spPr>
            <a:xfrm>
              <a:off x="2413412" y="2669997"/>
              <a:ext cx="141111" cy="141111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2752079" y="3008663"/>
              <a:ext cx="141111" cy="141111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2469857" y="2980441"/>
              <a:ext cx="141111" cy="141111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2893190" y="2726441"/>
              <a:ext cx="141111" cy="141111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2639190" y="2754663"/>
              <a:ext cx="141111" cy="141111"/>
            </a:xfrm>
            <a:prstGeom prst="ellipse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9536-A2FE-468C-B99B-1E95D10A7BD1}" type="slidenum">
              <a:rPr lang="en-US" smtClean="0"/>
              <a:pPr/>
              <a:t>18</a:t>
            </a:fld>
            <a:endParaRPr lang="en-US" dirty="0"/>
          </a:p>
        </p:txBody>
      </p:sp>
      <p:cxnSp>
        <p:nvCxnSpPr>
          <p:cNvPr id="77" name="Straight Arrow Connector 76"/>
          <p:cNvCxnSpPr/>
          <p:nvPr/>
        </p:nvCxnSpPr>
        <p:spPr>
          <a:xfrm flipV="1">
            <a:off x="2362200" y="5054092"/>
            <a:ext cx="418099" cy="380008"/>
          </a:xfrm>
          <a:prstGeom prst="straightConnector1">
            <a:avLst/>
          </a:prstGeom>
          <a:ln w="381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flipH="1" flipV="1">
            <a:off x="3632779" y="5036426"/>
            <a:ext cx="467635" cy="397674"/>
          </a:xfrm>
          <a:prstGeom prst="straightConnector1">
            <a:avLst/>
          </a:prstGeom>
          <a:ln w="381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flipV="1">
            <a:off x="4721248" y="5054092"/>
            <a:ext cx="355663" cy="380008"/>
          </a:xfrm>
          <a:prstGeom prst="straightConnector1">
            <a:avLst/>
          </a:prstGeom>
          <a:ln w="381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5076911" y="2520984"/>
            <a:ext cx="903111" cy="762000"/>
            <a:chOff x="4695912" y="2540174"/>
            <a:chExt cx="903111" cy="762000"/>
          </a:xfrm>
        </p:grpSpPr>
        <p:grpSp>
          <p:nvGrpSpPr>
            <p:cNvPr id="82" name="Group 81"/>
            <p:cNvGrpSpPr/>
            <p:nvPr/>
          </p:nvGrpSpPr>
          <p:grpSpPr>
            <a:xfrm>
              <a:off x="4695912" y="2540174"/>
              <a:ext cx="903111" cy="762000"/>
              <a:chOff x="2438400" y="3048000"/>
              <a:chExt cx="990600" cy="1447800"/>
            </a:xfrm>
          </p:grpSpPr>
          <p:cxnSp>
            <p:nvCxnSpPr>
              <p:cNvPr id="90" name="Straight Connector 89"/>
              <p:cNvCxnSpPr/>
              <p:nvPr/>
            </p:nvCxnSpPr>
            <p:spPr>
              <a:xfrm>
                <a:off x="2438400" y="3048000"/>
                <a:ext cx="0" cy="1447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>
                <a:off x="2438400" y="4495800"/>
                <a:ext cx="990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>
                <a:off x="3429000" y="3048000"/>
                <a:ext cx="0" cy="1447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6" name="Oval 85"/>
            <p:cNvSpPr/>
            <p:nvPr/>
          </p:nvSpPr>
          <p:spPr>
            <a:xfrm>
              <a:off x="5345023" y="3048174"/>
              <a:ext cx="141111" cy="141111"/>
            </a:xfrm>
            <a:prstGeom prst="ellipse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>
              <a:off x="5232134" y="2822396"/>
              <a:ext cx="141111" cy="141111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>
            <a:xfrm>
              <a:off x="4978134" y="2850618"/>
              <a:ext cx="141111" cy="141111"/>
            </a:xfrm>
            <a:prstGeom prst="ellipse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>
              <a:off x="4837023" y="3093308"/>
              <a:ext cx="141111" cy="141111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>
              <a:off x="4832872" y="2616939"/>
              <a:ext cx="141111" cy="141111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2737967" y="4274425"/>
            <a:ext cx="903111" cy="762000"/>
            <a:chOff x="2356968" y="2444219"/>
            <a:chExt cx="903111" cy="762000"/>
          </a:xfrm>
        </p:grpSpPr>
        <p:grpSp>
          <p:nvGrpSpPr>
            <p:cNvPr id="97" name="Group 96"/>
            <p:cNvGrpSpPr/>
            <p:nvPr/>
          </p:nvGrpSpPr>
          <p:grpSpPr>
            <a:xfrm>
              <a:off x="2356968" y="2444219"/>
              <a:ext cx="903111" cy="762000"/>
              <a:chOff x="2438400" y="3048000"/>
              <a:chExt cx="990600" cy="1447800"/>
            </a:xfrm>
          </p:grpSpPr>
          <p:cxnSp>
            <p:nvCxnSpPr>
              <p:cNvPr id="103" name="Straight Connector 102"/>
              <p:cNvCxnSpPr/>
              <p:nvPr/>
            </p:nvCxnSpPr>
            <p:spPr>
              <a:xfrm>
                <a:off x="2438400" y="3048000"/>
                <a:ext cx="0" cy="1447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>
                <a:off x="2438400" y="4495800"/>
                <a:ext cx="990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>
                <a:off x="3429000" y="3048000"/>
                <a:ext cx="0" cy="1447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8" name="Oval 97"/>
            <p:cNvSpPr/>
            <p:nvPr/>
          </p:nvSpPr>
          <p:spPr>
            <a:xfrm>
              <a:off x="2413412" y="2669997"/>
              <a:ext cx="141111" cy="141111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/>
            <p:nvPr/>
          </p:nvSpPr>
          <p:spPr>
            <a:xfrm>
              <a:off x="2752079" y="3008663"/>
              <a:ext cx="141111" cy="141111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/>
            <p:nvPr/>
          </p:nvSpPr>
          <p:spPr>
            <a:xfrm>
              <a:off x="2469857" y="2980441"/>
              <a:ext cx="141111" cy="141111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>
            <a:xfrm>
              <a:off x="2893190" y="2726441"/>
              <a:ext cx="141111" cy="141111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/>
            <p:nvPr/>
          </p:nvSpPr>
          <p:spPr>
            <a:xfrm>
              <a:off x="2639190" y="2754663"/>
              <a:ext cx="141111" cy="141111"/>
            </a:xfrm>
            <a:prstGeom prst="ellipse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5076911" y="4274425"/>
            <a:ext cx="903111" cy="762000"/>
            <a:chOff x="4695912" y="2540174"/>
            <a:chExt cx="903111" cy="762000"/>
          </a:xfrm>
        </p:grpSpPr>
        <p:grpSp>
          <p:nvGrpSpPr>
            <p:cNvPr id="107" name="Group 106"/>
            <p:cNvGrpSpPr/>
            <p:nvPr/>
          </p:nvGrpSpPr>
          <p:grpSpPr>
            <a:xfrm>
              <a:off x="4695912" y="2540174"/>
              <a:ext cx="903111" cy="762000"/>
              <a:chOff x="2438400" y="3048000"/>
              <a:chExt cx="990600" cy="1447800"/>
            </a:xfrm>
          </p:grpSpPr>
          <p:cxnSp>
            <p:nvCxnSpPr>
              <p:cNvPr id="113" name="Straight Connector 112"/>
              <p:cNvCxnSpPr/>
              <p:nvPr/>
            </p:nvCxnSpPr>
            <p:spPr>
              <a:xfrm>
                <a:off x="2438400" y="3048000"/>
                <a:ext cx="0" cy="1447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>
                <a:off x="2438400" y="4495800"/>
                <a:ext cx="990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>
                <a:off x="3429000" y="3048000"/>
                <a:ext cx="0" cy="1447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8" name="Oval 107"/>
            <p:cNvSpPr/>
            <p:nvPr/>
          </p:nvSpPr>
          <p:spPr>
            <a:xfrm>
              <a:off x="5345023" y="3048174"/>
              <a:ext cx="141111" cy="141111"/>
            </a:xfrm>
            <a:prstGeom prst="ellipse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/>
            <p:nvPr/>
          </p:nvSpPr>
          <p:spPr>
            <a:xfrm>
              <a:off x="5232134" y="2822396"/>
              <a:ext cx="141111" cy="141111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>
              <a:off x="4978134" y="2850618"/>
              <a:ext cx="141111" cy="141111"/>
            </a:xfrm>
            <a:prstGeom prst="ellipse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4837023" y="3093308"/>
              <a:ext cx="141111" cy="141111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4832872" y="2616939"/>
              <a:ext cx="141111" cy="141111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1452542" y="5514898"/>
            <a:ext cx="903111" cy="762000"/>
            <a:chOff x="2356968" y="2444219"/>
            <a:chExt cx="903111" cy="762000"/>
          </a:xfrm>
        </p:grpSpPr>
        <p:grpSp>
          <p:nvGrpSpPr>
            <p:cNvPr id="117" name="Group 116"/>
            <p:cNvGrpSpPr/>
            <p:nvPr/>
          </p:nvGrpSpPr>
          <p:grpSpPr>
            <a:xfrm>
              <a:off x="2356968" y="2444219"/>
              <a:ext cx="903111" cy="762000"/>
              <a:chOff x="2438400" y="3048000"/>
              <a:chExt cx="990600" cy="1447800"/>
            </a:xfrm>
          </p:grpSpPr>
          <p:cxnSp>
            <p:nvCxnSpPr>
              <p:cNvPr id="123" name="Straight Connector 122"/>
              <p:cNvCxnSpPr/>
              <p:nvPr/>
            </p:nvCxnSpPr>
            <p:spPr>
              <a:xfrm>
                <a:off x="2438400" y="3048000"/>
                <a:ext cx="0" cy="1447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>
                <a:off x="2438400" y="4495800"/>
                <a:ext cx="990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>
                <a:off x="3429000" y="3048000"/>
                <a:ext cx="0" cy="1447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8" name="Oval 117"/>
            <p:cNvSpPr/>
            <p:nvPr/>
          </p:nvSpPr>
          <p:spPr>
            <a:xfrm>
              <a:off x="2413412" y="2669997"/>
              <a:ext cx="141111" cy="141111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Oval 118"/>
            <p:cNvSpPr/>
            <p:nvPr/>
          </p:nvSpPr>
          <p:spPr>
            <a:xfrm>
              <a:off x="2752079" y="3008663"/>
              <a:ext cx="141111" cy="141111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Oval 119"/>
            <p:cNvSpPr/>
            <p:nvPr/>
          </p:nvSpPr>
          <p:spPr>
            <a:xfrm>
              <a:off x="2469857" y="2980441"/>
              <a:ext cx="141111" cy="141111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120"/>
            <p:cNvSpPr/>
            <p:nvPr/>
          </p:nvSpPr>
          <p:spPr>
            <a:xfrm>
              <a:off x="2893190" y="2726441"/>
              <a:ext cx="141111" cy="141111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Oval 121"/>
            <p:cNvSpPr/>
            <p:nvPr/>
          </p:nvSpPr>
          <p:spPr>
            <a:xfrm>
              <a:off x="2639190" y="2754663"/>
              <a:ext cx="141111" cy="141111"/>
            </a:xfrm>
            <a:prstGeom prst="ellipse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6477000" y="5514898"/>
            <a:ext cx="903111" cy="762000"/>
            <a:chOff x="2438400" y="3048000"/>
            <a:chExt cx="990600" cy="1447800"/>
          </a:xfrm>
        </p:grpSpPr>
        <p:cxnSp>
          <p:nvCxnSpPr>
            <p:cNvPr id="143" name="Straight Connector 142"/>
            <p:cNvCxnSpPr/>
            <p:nvPr/>
          </p:nvCxnSpPr>
          <p:spPr>
            <a:xfrm>
              <a:off x="2438400" y="3048000"/>
              <a:ext cx="0" cy="1447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>
              <a:off x="2438400" y="4495800"/>
              <a:ext cx="9906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>
              <a:off x="3429000" y="3048000"/>
              <a:ext cx="0" cy="1447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8" name="Oval 137"/>
          <p:cNvSpPr/>
          <p:nvPr/>
        </p:nvSpPr>
        <p:spPr>
          <a:xfrm>
            <a:off x="7126111" y="6022898"/>
            <a:ext cx="141111" cy="141111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7013222" y="5797120"/>
            <a:ext cx="141111" cy="141111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6759222" y="5825342"/>
            <a:ext cx="141111" cy="141111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6618111" y="6068032"/>
            <a:ext cx="141111" cy="141111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6613960" y="5591663"/>
            <a:ext cx="141111" cy="141111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6" name="Straight Arrow Connector 145"/>
          <p:cNvCxnSpPr/>
          <p:nvPr/>
        </p:nvCxnSpPr>
        <p:spPr>
          <a:xfrm flipH="1" flipV="1">
            <a:off x="6038996" y="5036425"/>
            <a:ext cx="438004" cy="380008"/>
          </a:xfrm>
          <a:prstGeom prst="straightConnector1">
            <a:avLst/>
          </a:prstGeom>
          <a:ln w="381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TextBox 148"/>
          <p:cNvSpPr txBox="1">
            <a:spLocks noChangeAspect="1"/>
          </p:cNvSpPr>
          <p:nvPr/>
        </p:nvSpPr>
        <p:spPr>
          <a:xfrm>
            <a:off x="914400" y="1752600"/>
            <a:ext cx="6934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Each article </a:t>
            </a:r>
            <a:r>
              <a:rPr lang="en-US" b="1" i="1" dirty="0"/>
              <a:t>a</a:t>
            </a:r>
            <a:r>
              <a:rPr lang="en-US" dirty="0"/>
              <a:t> has a collection of            colored balls </a:t>
            </a:r>
            <a:r>
              <a:rPr lang="en-US" b="1" dirty="0">
                <a:solidFill>
                  <a:srgbClr val="FF0000"/>
                </a:solidFill>
              </a:rPr>
              <a:t>distributed according to its topic assignments</a:t>
            </a:r>
            <a:endParaRPr lang="en-US" b="1" i="1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It places copies of these balls into the urn for the prior of </a:t>
            </a:r>
            <a:r>
              <a:rPr lang="en-US" b="1" dirty="0" smtClean="0">
                <a:solidFill>
                  <a:srgbClr val="FF0000"/>
                </a:solidFill>
              </a:rPr>
              <a:t>each document that cites it</a:t>
            </a:r>
            <a:endParaRPr lang="en-US" b="1" dirty="0" smtClean="0"/>
          </a:p>
        </p:txBody>
      </p:sp>
      <p:grpSp>
        <p:nvGrpSpPr>
          <p:cNvPr id="151" name="Group 150"/>
          <p:cNvGrpSpPr/>
          <p:nvPr/>
        </p:nvGrpSpPr>
        <p:grpSpPr>
          <a:xfrm>
            <a:off x="3929944" y="5434100"/>
            <a:ext cx="903111" cy="1214871"/>
            <a:chOff x="2438400" y="3048000"/>
            <a:chExt cx="990600" cy="1447800"/>
          </a:xfrm>
        </p:grpSpPr>
        <p:cxnSp>
          <p:nvCxnSpPr>
            <p:cNvPr id="157" name="Straight Connector 156"/>
            <p:cNvCxnSpPr/>
            <p:nvPr/>
          </p:nvCxnSpPr>
          <p:spPr>
            <a:xfrm>
              <a:off x="2438400" y="3048000"/>
              <a:ext cx="0" cy="1447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>
              <a:off x="2438400" y="4495800"/>
              <a:ext cx="9906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/>
          </p:nvCxnSpPr>
          <p:spPr>
            <a:xfrm>
              <a:off x="3429000" y="3048000"/>
              <a:ext cx="0" cy="1447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2" name="Oval 151"/>
          <p:cNvSpPr/>
          <p:nvPr/>
        </p:nvSpPr>
        <p:spPr>
          <a:xfrm>
            <a:off x="3986388" y="6112749"/>
            <a:ext cx="141111" cy="14111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4325055" y="6451415"/>
            <a:ext cx="141111" cy="14111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4042833" y="6423193"/>
            <a:ext cx="141111" cy="14111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>
            <a:off x="4466166" y="6169193"/>
            <a:ext cx="141111" cy="141111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4212166" y="6197415"/>
            <a:ext cx="141111" cy="141111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4635499" y="5878877"/>
            <a:ext cx="141111" cy="141111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4522610" y="5653099"/>
            <a:ext cx="141111" cy="141111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/>
          <p:cNvSpPr/>
          <p:nvPr/>
        </p:nvSpPr>
        <p:spPr>
          <a:xfrm>
            <a:off x="4268610" y="5681321"/>
            <a:ext cx="141111" cy="141111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4127499" y="5924011"/>
            <a:ext cx="141111" cy="141111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>
            <a:off x="4123348" y="5447642"/>
            <a:ext cx="141111" cy="141111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TextBox 82"/>
          <p:cNvSpPr txBox="1"/>
          <p:nvPr/>
        </p:nvSpPr>
        <p:spPr>
          <a:xfrm>
            <a:off x="3785857" y="4328426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Article </a:t>
            </a:r>
            <a:r>
              <a:rPr lang="en-US" i="1" dirty="0" smtClean="0"/>
              <a:t>a</a:t>
            </a:r>
            <a:endParaRPr lang="en-US" i="1" dirty="0"/>
          </a:p>
        </p:txBody>
      </p:sp>
      <p:sp>
        <p:nvSpPr>
          <p:cNvPr id="84" name="TextBox 83"/>
          <p:cNvSpPr txBox="1"/>
          <p:nvPr/>
        </p:nvSpPr>
        <p:spPr>
          <a:xfrm>
            <a:off x="6148057" y="4328426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Article </a:t>
            </a:r>
            <a:r>
              <a:rPr lang="en-US" i="1" dirty="0" smtClean="0"/>
              <a:t>b</a:t>
            </a:r>
            <a:endParaRPr lang="en-US" i="1" dirty="0"/>
          </a:p>
        </p:txBody>
      </p:sp>
      <p:sp>
        <p:nvSpPr>
          <p:cNvPr id="85" name="TextBox 84"/>
          <p:cNvSpPr txBox="1"/>
          <p:nvPr/>
        </p:nvSpPr>
        <p:spPr>
          <a:xfrm>
            <a:off x="3810000" y="2554194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Article </a:t>
            </a:r>
            <a:r>
              <a:rPr lang="en-US" i="1" dirty="0" smtClean="0"/>
              <a:t>a</a:t>
            </a:r>
            <a:endParaRPr lang="en-US" i="1" dirty="0"/>
          </a:p>
        </p:txBody>
      </p:sp>
      <p:sp>
        <p:nvSpPr>
          <p:cNvPr id="89" name="TextBox 88"/>
          <p:cNvSpPr txBox="1"/>
          <p:nvPr/>
        </p:nvSpPr>
        <p:spPr>
          <a:xfrm>
            <a:off x="6172200" y="2554194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Article </a:t>
            </a:r>
            <a:r>
              <a:rPr lang="en-US" i="1" dirty="0" smtClean="0"/>
              <a:t>b</a:t>
            </a:r>
            <a:endParaRPr lang="en-US" i="1" dirty="0"/>
          </a:p>
        </p:txBody>
      </p:sp>
      <p:sp>
        <p:nvSpPr>
          <p:cNvPr id="95" name="TextBox 94"/>
          <p:cNvSpPr txBox="1"/>
          <p:nvPr/>
        </p:nvSpPr>
        <p:spPr>
          <a:xfrm>
            <a:off x="2524889" y="5711232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Article </a:t>
            </a:r>
            <a:r>
              <a:rPr lang="en-US" i="1" dirty="0"/>
              <a:t>c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4989422" y="5711232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Article </a:t>
            </a:r>
            <a:r>
              <a:rPr lang="en-US" i="1" dirty="0"/>
              <a:t>d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7543800" y="5711232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Article </a:t>
            </a:r>
            <a:r>
              <a:rPr lang="en-US" i="1" dirty="0" smtClean="0"/>
              <a:t>e</a:t>
            </a:r>
            <a:endParaRPr lang="en-US" i="1" dirty="0"/>
          </a:p>
        </p:txBody>
      </p:sp>
      <p:pic>
        <p:nvPicPr>
          <p:cNvPr id="128" name="Picture 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0297" y="1758767"/>
            <a:ext cx="339278" cy="295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412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Topical Influence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9536-A2FE-468C-B99B-1E95D10A7BD1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65406" y="1353234"/>
            <a:ext cx="77689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topical influence weight </a:t>
            </a:r>
            <a:r>
              <a:rPr lang="en-US" b="1" i="1" dirty="0" smtClean="0"/>
              <a:t>        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>specifies </a:t>
            </a:r>
            <a:r>
              <a:rPr lang="en-US" b="1" dirty="0">
                <a:solidFill>
                  <a:srgbClr val="FF0000"/>
                </a:solidFill>
              </a:rPr>
              <a:t>how many </a:t>
            </a:r>
            <a:r>
              <a:rPr lang="en-US" b="1" dirty="0" smtClean="0">
                <a:solidFill>
                  <a:srgbClr val="FF0000"/>
                </a:solidFill>
              </a:rPr>
              <a:t>balls </a:t>
            </a:r>
            <a:r>
              <a:rPr lang="en-US" dirty="0" smtClean="0"/>
              <a:t>article </a:t>
            </a:r>
            <a:r>
              <a:rPr lang="en-US" b="1" i="1" dirty="0" smtClean="0"/>
              <a:t>a</a:t>
            </a:r>
            <a:r>
              <a:rPr lang="en-US" dirty="0" smtClean="0"/>
              <a:t> puts </a:t>
            </a:r>
            <a:r>
              <a:rPr lang="en-US" dirty="0"/>
              <a:t>into each </a:t>
            </a:r>
            <a:r>
              <a:rPr lang="en-US" dirty="0" smtClean="0"/>
              <a:t>citing document’s urn </a:t>
            </a:r>
            <a:r>
              <a:rPr lang="en-US" dirty="0"/>
              <a:t>(possibly fractional)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637875" y="3587707"/>
            <a:ext cx="418099" cy="380008"/>
          </a:xfrm>
          <a:prstGeom prst="straightConnector1">
            <a:avLst/>
          </a:prstGeom>
          <a:ln w="381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3908454" y="3570041"/>
            <a:ext cx="467635" cy="397674"/>
          </a:xfrm>
          <a:prstGeom prst="straightConnector1">
            <a:avLst/>
          </a:prstGeom>
          <a:ln w="381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4996923" y="3587707"/>
            <a:ext cx="355663" cy="380008"/>
          </a:xfrm>
          <a:prstGeom prst="straightConnector1">
            <a:avLst/>
          </a:prstGeom>
          <a:ln w="381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3013642" y="2808040"/>
            <a:ext cx="903111" cy="762000"/>
            <a:chOff x="2356968" y="2444219"/>
            <a:chExt cx="903111" cy="762000"/>
          </a:xfrm>
        </p:grpSpPr>
        <p:grpSp>
          <p:nvGrpSpPr>
            <p:cNvPr id="10" name="Group 9"/>
            <p:cNvGrpSpPr/>
            <p:nvPr/>
          </p:nvGrpSpPr>
          <p:grpSpPr>
            <a:xfrm>
              <a:off x="2356968" y="2444219"/>
              <a:ext cx="903111" cy="762000"/>
              <a:chOff x="2438400" y="3048000"/>
              <a:chExt cx="990600" cy="1447800"/>
            </a:xfrm>
          </p:grpSpPr>
          <p:cxnSp>
            <p:nvCxnSpPr>
              <p:cNvPr id="16" name="Straight Connector 15"/>
              <p:cNvCxnSpPr/>
              <p:nvPr/>
            </p:nvCxnSpPr>
            <p:spPr>
              <a:xfrm>
                <a:off x="2438400" y="3048000"/>
                <a:ext cx="0" cy="1447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2438400" y="4495800"/>
                <a:ext cx="990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3429000" y="3048000"/>
                <a:ext cx="0" cy="1447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Oval 10"/>
            <p:cNvSpPr/>
            <p:nvPr/>
          </p:nvSpPr>
          <p:spPr>
            <a:xfrm>
              <a:off x="2413412" y="2669997"/>
              <a:ext cx="141111" cy="141111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2752079" y="3008663"/>
              <a:ext cx="141111" cy="141111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2469857" y="2980441"/>
              <a:ext cx="141111" cy="141111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2893190" y="2726441"/>
              <a:ext cx="141111" cy="141111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2639190" y="2754663"/>
              <a:ext cx="141111" cy="141111"/>
            </a:xfrm>
            <a:prstGeom prst="ellipse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352586" y="2808040"/>
            <a:ext cx="903111" cy="762000"/>
            <a:chOff x="4695912" y="2540174"/>
            <a:chExt cx="903111" cy="762000"/>
          </a:xfrm>
        </p:grpSpPr>
        <p:grpSp>
          <p:nvGrpSpPr>
            <p:cNvPr id="20" name="Group 19"/>
            <p:cNvGrpSpPr/>
            <p:nvPr/>
          </p:nvGrpSpPr>
          <p:grpSpPr>
            <a:xfrm>
              <a:off x="4695912" y="2540174"/>
              <a:ext cx="903111" cy="762000"/>
              <a:chOff x="2438400" y="3048000"/>
              <a:chExt cx="990600" cy="1447800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>
                <a:off x="2438400" y="3048000"/>
                <a:ext cx="0" cy="1447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2438400" y="4495800"/>
                <a:ext cx="990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3429000" y="3048000"/>
                <a:ext cx="0" cy="1447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Oval 20"/>
            <p:cNvSpPr/>
            <p:nvPr/>
          </p:nvSpPr>
          <p:spPr>
            <a:xfrm>
              <a:off x="5345023" y="3048174"/>
              <a:ext cx="141111" cy="141111"/>
            </a:xfrm>
            <a:prstGeom prst="ellipse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5232134" y="2822396"/>
              <a:ext cx="141111" cy="141111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4978134" y="2850618"/>
              <a:ext cx="141111" cy="141111"/>
            </a:xfrm>
            <a:prstGeom prst="ellipse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4837023" y="3093308"/>
              <a:ext cx="141111" cy="141111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4832872" y="2616939"/>
              <a:ext cx="141111" cy="141111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728217" y="4048513"/>
            <a:ext cx="903111" cy="762000"/>
            <a:chOff x="2356968" y="2444219"/>
            <a:chExt cx="903111" cy="762000"/>
          </a:xfrm>
        </p:grpSpPr>
        <p:grpSp>
          <p:nvGrpSpPr>
            <p:cNvPr id="30" name="Group 29"/>
            <p:cNvGrpSpPr/>
            <p:nvPr/>
          </p:nvGrpSpPr>
          <p:grpSpPr>
            <a:xfrm>
              <a:off x="2356968" y="2444219"/>
              <a:ext cx="903111" cy="762000"/>
              <a:chOff x="2438400" y="3048000"/>
              <a:chExt cx="990600" cy="1447800"/>
            </a:xfrm>
          </p:grpSpPr>
          <p:cxnSp>
            <p:nvCxnSpPr>
              <p:cNvPr id="36" name="Straight Connector 35"/>
              <p:cNvCxnSpPr/>
              <p:nvPr/>
            </p:nvCxnSpPr>
            <p:spPr>
              <a:xfrm>
                <a:off x="2438400" y="3048000"/>
                <a:ext cx="0" cy="1447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2438400" y="4495800"/>
                <a:ext cx="990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3429000" y="3048000"/>
                <a:ext cx="0" cy="1447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Oval 30"/>
            <p:cNvSpPr/>
            <p:nvPr/>
          </p:nvSpPr>
          <p:spPr>
            <a:xfrm>
              <a:off x="2413412" y="2669997"/>
              <a:ext cx="141111" cy="141111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2752079" y="3008663"/>
              <a:ext cx="141111" cy="141111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2469857" y="2980441"/>
              <a:ext cx="141111" cy="141111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2893190" y="2726441"/>
              <a:ext cx="141111" cy="141111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2639190" y="2754663"/>
              <a:ext cx="141111" cy="141111"/>
            </a:xfrm>
            <a:prstGeom prst="ellipse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6752675" y="4048513"/>
            <a:ext cx="903111" cy="762000"/>
            <a:chOff x="2438400" y="3048000"/>
            <a:chExt cx="990600" cy="1447800"/>
          </a:xfrm>
        </p:grpSpPr>
        <p:cxnSp>
          <p:nvCxnSpPr>
            <p:cNvPr id="40" name="Straight Connector 39"/>
            <p:cNvCxnSpPr/>
            <p:nvPr/>
          </p:nvCxnSpPr>
          <p:spPr>
            <a:xfrm>
              <a:off x="2438400" y="3048000"/>
              <a:ext cx="0" cy="1447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2438400" y="4495800"/>
              <a:ext cx="9906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3429000" y="3048000"/>
              <a:ext cx="0" cy="1447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Oval 42"/>
          <p:cNvSpPr/>
          <p:nvPr/>
        </p:nvSpPr>
        <p:spPr>
          <a:xfrm>
            <a:off x="7401786" y="4556513"/>
            <a:ext cx="141111" cy="141111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7288897" y="4330735"/>
            <a:ext cx="141111" cy="141111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7034897" y="4358957"/>
            <a:ext cx="141111" cy="141111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6893786" y="4601647"/>
            <a:ext cx="141111" cy="141111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6889635" y="4125278"/>
            <a:ext cx="141111" cy="141111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Arrow Connector 47"/>
          <p:cNvCxnSpPr/>
          <p:nvPr/>
        </p:nvCxnSpPr>
        <p:spPr>
          <a:xfrm flipH="1" flipV="1">
            <a:off x="6314671" y="3570040"/>
            <a:ext cx="438004" cy="380008"/>
          </a:xfrm>
          <a:prstGeom prst="straightConnector1">
            <a:avLst/>
          </a:prstGeom>
          <a:ln w="381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Group 48"/>
          <p:cNvGrpSpPr/>
          <p:nvPr/>
        </p:nvGrpSpPr>
        <p:grpSpPr>
          <a:xfrm>
            <a:off x="4205619" y="3967715"/>
            <a:ext cx="903111" cy="1214871"/>
            <a:chOff x="2438400" y="3048000"/>
            <a:chExt cx="990600" cy="1447800"/>
          </a:xfrm>
        </p:grpSpPr>
        <p:cxnSp>
          <p:nvCxnSpPr>
            <p:cNvPr id="50" name="Straight Connector 49"/>
            <p:cNvCxnSpPr/>
            <p:nvPr/>
          </p:nvCxnSpPr>
          <p:spPr>
            <a:xfrm>
              <a:off x="2438400" y="3048000"/>
              <a:ext cx="0" cy="1447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2438400" y="4495800"/>
              <a:ext cx="9906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3429000" y="3048000"/>
              <a:ext cx="0" cy="1447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Oval 52"/>
          <p:cNvSpPr/>
          <p:nvPr/>
        </p:nvSpPr>
        <p:spPr>
          <a:xfrm>
            <a:off x="4262063" y="4646364"/>
            <a:ext cx="141111" cy="14111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4600730" y="4985030"/>
            <a:ext cx="141111" cy="14111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4318508" y="4956808"/>
            <a:ext cx="141111" cy="14111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4741841" y="4702808"/>
            <a:ext cx="141111" cy="141111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4487841" y="4731030"/>
            <a:ext cx="141111" cy="141111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4911174" y="4412492"/>
            <a:ext cx="141111" cy="141111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4798285" y="4186714"/>
            <a:ext cx="141111" cy="141111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4544285" y="4214936"/>
            <a:ext cx="141111" cy="141111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4403174" y="4457626"/>
            <a:ext cx="141111" cy="141111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4399023" y="3981257"/>
            <a:ext cx="141111" cy="141111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3993120" y="2791485"/>
            <a:ext cx="1181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l</a:t>
            </a:r>
            <a:r>
              <a:rPr lang="en-US" b="1" i="1" baseline="30000" dirty="0"/>
              <a:t>(a</a:t>
            </a:r>
            <a:r>
              <a:rPr lang="en-US" b="1" i="1" baseline="30000" dirty="0" smtClean="0"/>
              <a:t>)</a:t>
            </a:r>
            <a:r>
              <a:rPr lang="en-US" b="1" i="1" dirty="0" smtClean="0"/>
              <a:t> = 5</a:t>
            </a:r>
            <a:endParaRPr lang="en-US" b="1" dirty="0"/>
          </a:p>
        </p:txBody>
      </p:sp>
      <p:sp>
        <p:nvSpPr>
          <p:cNvPr id="66" name="TextBox 65"/>
          <p:cNvSpPr txBox="1"/>
          <p:nvPr/>
        </p:nvSpPr>
        <p:spPr>
          <a:xfrm>
            <a:off x="6378315" y="2791485"/>
            <a:ext cx="910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l</a:t>
            </a:r>
            <a:r>
              <a:rPr lang="en-US" b="1" i="1" baseline="30000" dirty="0" smtClean="0"/>
              <a:t>(b)</a:t>
            </a:r>
            <a:r>
              <a:rPr lang="en-US" b="1" i="1" dirty="0" smtClean="0"/>
              <a:t> = 5</a:t>
            </a:r>
            <a:endParaRPr lang="en-US" b="1" dirty="0"/>
          </a:p>
        </p:txBody>
      </p:sp>
      <p:pic>
        <p:nvPicPr>
          <p:cNvPr id="64" name="Picture 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6341" y="1353234"/>
            <a:ext cx="339278" cy="295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575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Exploring a New Scientific 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400" dirty="0" smtClean="0"/>
          </a:p>
          <a:p>
            <a:endParaRPr lang="en-US" sz="2400" dirty="0" smtClean="0"/>
          </a:p>
        </p:txBody>
      </p:sp>
      <p:grpSp>
        <p:nvGrpSpPr>
          <p:cNvPr id="5" name="Group 4"/>
          <p:cNvGrpSpPr/>
          <p:nvPr/>
        </p:nvGrpSpPr>
        <p:grpSpPr>
          <a:xfrm>
            <a:off x="2875757" y="1905000"/>
            <a:ext cx="3392487" cy="4078287"/>
            <a:chOff x="2598905" y="1676400"/>
            <a:chExt cx="3392487" cy="4078287"/>
          </a:xfrm>
        </p:grpSpPr>
        <p:cxnSp>
          <p:nvCxnSpPr>
            <p:cNvPr id="18" name="Straight Arrow Connector 17"/>
            <p:cNvCxnSpPr/>
            <p:nvPr/>
          </p:nvCxnSpPr>
          <p:spPr>
            <a:xfrm flipV="1">
              <a:off x="4199105" y="2438400"/>
              <a:ext cx="457200" cy="990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flipV="1">
              <a:off x="3337093" y="4114800"/>
              <a:ext cx="499268" cy="84296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H="1" flipV="1">
              <a:off x="4275305" y="4114800"/>
              <a:ext cx="147638" cy="80486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flipH="1" flipV="1">
              <a:off x="5494505" y="4038600"/>
              <a:ext cx="161925" cy="96202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flipV="1">
              <a:off x="3056105" y="4114800"/>
              <a:ext cx="0" cy="80486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flipV="1">
              <a:off x="4580105" y="2438400"/>
              <a:ext cx="457200" cy="2514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flipH="1" flipV="1">
              <a:off x="5227805" y="2452688"/>
              <a:ext cx="190500" cy="86677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6" name="Picture 2" descr="C:\Users\Jimmy\AppData\Local\Microsoft\Windows\Temporary Internet Files\Content.IE5\NQ0K8VTV\MC900432599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113505" y="3276600"/>
              <a:ext cx="877887" cy="877887"/>
            </a:xfrm>
            <a:prstGeom prst="rect">
              <a:avLst/>
            </a:prstGeom>
            <a:noFill/>
          </p:spPr>
        </p:pic>
        <p:pic>
          <p:nvPicPr>
            <p:cNvPr id="7" name="Picture 2" descr="C:\Users\Jimmy\AppData\Local\Microsoft\Windows\Temporary Internet Files\Content.IE5\NQ0K8VTV\MC900432599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751305" y="4876800"/>
              <a:ext cx="877887" cy="877887"/>
            </a:xfrm>
            <a:prstGeom prst="rect">
              <a:avLst/>
            </a:prstGeom>
            <a:noFill/>
          </p:spPr>
        </p:pic>
        <p:pic>
          <p:nvPicPr>
            <p:cNvPr id="8" name="Picture 2" descr="C:\Users\Jimmy\AppData\Local\Microsoft\Windows\Temporary Internet Files\Content.IE5\NQ0K8VTV\MC900432599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598905" y="3352800"/>
              <a:ext cx="877887" cy="877887"/>
            </a:xfrm>
            <a:prstGeom prst="rect">
              <a:avLst/>
            </a:prstGeom>
            <a:noFill/>
          </p:spPr>
        </p:pic>
        <p:pic>
          <p:nvPicPr>
            <p:cNvPr id="11" name="Picture 2" descr="C:\Users\Jimmy\AppData\Local\Microsoft\Windows\Temporary Internet Files\Content.IE5\NQ0K8VTV\MC900432599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046705" y="4876800"/>
              <a:ext cx="877887" cy="877887"/>
            </a:xfrm>
            <a:prstGeom prst="rect">
              <a:avLst/>
            </a:prstGeom>
            <a:noFill/>
          </p:spPr>
        </p:pic>
        <p:pic>
          <p:nvPicPr>
            <p:cNvPr id="12" name="Picture 2" descr="C:\Users\Jimmy\AppData\Local\Microsoft\Windows\Temporary Internet Files\Content.IE5\NQ0K8VTV\MC900432599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03905" y="1676400"/>
              <a:ext cx="877887" cy="877887"/>
            </a:xfrm>
            <a:prstGeom prst="rect">
              <a:avLst/>
            </a:prstGeom>
            <a:noFill/>
          </p:spPr>
        </p:pic>
        <p:pic>
          <p:nvPicPr>
            <p:cNvPr id="15" name="Picture 2" descr="C:\Users\Jimmy\AppData\Local\Microsoft\Windows\Temporary Internet Files\Content.IE5\NQ0K8VTV\MC900432599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665705" y="3352800"/>
              <a:ext cx="877887" cy="877887"/>
            </a:xfrm>
            <a:prstGeom prst="rect">
              <a:avLst/>
            </a:prstGeom>
            <a:noFill/>
          </p:spPr>
        </p:pic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9536-A2FE-468C-B99B-1E95D10A7BD1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13" name="Picture 2" descr="C:\Users\Jimmy\AppData\Local\Microsoft\Windows\Temporary Internet Files\Content.IE5\NQ0K8VTV\MC900432599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7667" y="4952999"/>
            <a:ext cx="877887" cy="8778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5491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Topical Influence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9536-A2FE-468C-B99B-1E95D10A7BD1}" type="slidenum">
              <a:rPr lang="en-US" smtClean="0"/>
              <a:pPr/>
              <a:t>20</a:t>
            </a:fld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637875" y="3587707"/>
            <a:ext cx="418099" cy="380008"/>
          </a:xfrm>
          <a:prstGeom prst="straightConnector1">
            <a:avLst/>
          </a:prstGeom>
          <a:ln w="381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3908454" y="3570041"/>
            <a:ext cx="467635" cy="397674"/>
          </a:xfrm>
          <a:prstGeom prst="straightConnector1">
            <a:avLst/>
          </a:prstGeom>
          <a:ln w="381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4996923" y="3587707"/>
            <a:ext cx="355663" cy="380008"/>
          </a:xfrm>
          <a:prstGeom prst="straightConnector1">
            <a:avLst/>
          </a:prstGeom>
          <a:ln w="381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3013642" y="2322731"/>
            <a:ext cx="903111" cy="1247309"/>
            <a:chOff x="2438400" y="3048000"/>
            <a:chExt cx="990600" cy="1447800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2438400" y="3048000"/>
              <a:ext cx="0" cy="1447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2438400" y="4495800"/>
              <a:ext cx="9906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3429000" y="3048000"/>
              <a:ext cx="0" cy="1447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Oval 10"/>
          <p:cNvSpPr/>
          <p:nvPr/>
        </p:nvSpPr>
        <p:spPr>
          <a:xfrm>
            <a:off x="3070086" y="3033818"/>
            <a:ext cx="141111" cy="14111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408753" y="3372484"/>
            <a:ext cx="141111" cy="14111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126531" y="3344262"/>
            <a:ext cx="141111" cy="14111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549864" y="3090262"/>
            <a:ext cx="141111" cy="141111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295864" y="3118484"/>
            <a:ext cx="141111" cy="141111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5352586" y="2808040"/>
            <a:ext cx="903111" cy="762000"/>
            <a:chOff x="4695912" y="2540174"/>
            <a:chExt cx="903111" cy="762000"/>
          </a:xfrm>
        </p:grpSpPr>
        <p:grpSp>
          <p:nvGrpSpPr>
            <p:cNvPr id="20" name="Group 19"/>
            <p:cNvGrpSpPr/>
            <p:nvPr/>
          </p:nvGrpSpPr>
          <p:grpSpPr>
            <a:xfrm>
              <a:off x="4695912" y="2540174"/>
              <a:ext cx="903111" cy="762000"/>
              <a:chOff x="2438400" y="3048000"/>
              <a:chExt cx="990600" cy="1447800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>
                <a:off x="2438400" y="3048000"/>
                <a:ext cx="0" cy="1447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2438400" y="4495800"/>
                <a:ext cx="990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3429000" y="3048000"/>
                <a:ext cx="0" cy="1447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Oval 20"/>
            <p:cNvSpPr/>
            <p:nvPr/>
          </p:nvSpPr>
          <p:spPr>
            <a:xfrm>
              <a:off x="5345023" y="3048174"/>
              <a:ext cx="141111" cy="141111"/>
            </a:xfrm>
            <a:prstGeom prst="ellipse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5232134" y="2822396"/>
              <a:ext cx="141111" cy="141111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4978134" y="2850618"/>
              <a:ext cx="141111" cy="141111"/>
            </a:xfrm>
            <a:prstGeom prst="ellipse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4837023" y="3093308"/>
              <a:ext cx="141111" cy="141111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4832872" y="2616939"/>
              <a:ext cx="141111" cy="141111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1728217" y="4048512"/>
            <a:ext cx="903111" cy="1971287"/>
            <a:chOff x="2438400" y="3048000"/>
            <a:chExt cx="990600" cy="1447800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2438400" y="3048000"/>
              <a:ext cx="0" cy="1447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2438400" y="4495800"/>
              <a:ext cx="9906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3429000" y="3048000"/>
              <a:ext cx="0" cy="1447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Oval 30"/>
          <p:cNvSpPr/>
          <p:nvPr/>
        </p:nvSpPr>
        <p:spPr>
          <a:xfrm>
            <a:off x="1784661" y="4274291"/>
            <a:ext cx="141111" cy="14111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123328" y="4612957"/>
            <a:ext cx="141111" cy="14111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1841106" y="4584735"/>
            <a:ext cx="141111" cy="14111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2264439" y="4330735"/>
            <a:ext cx="141111" cy="141111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2010439" y="4358957"/>
            <a:ext cx="141111" cy="141111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/>
          <p:nvPr/>
        </p:nvCxnSpPr>
        <p:spPr>
          <a:xfrm>
            <a:off x="6752675" y="4048513"/>
            <a:ext cx="0" cy="762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6752675" y="4810513"/>
            <a:ext cx="90311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655786" y="4048513"/>
            <a:ext cx="0" cy="762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7401786" y="4556513"/>
            <a:ext cx="141111" cy="141111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7288897" y="4330735"/>
            <a:ext cx="141111" cy="141111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7034897" y="4358957"/>
            <a:ext cx="141111" cy="141111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6893786" y="4601647"/>
            <a:ext cx="141111" cy="141111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6889635" y="4125278"/>
            <a:ext cx="141111" cy="141111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Arrow Connector 47"/>
          <p:cNvCxnSpPr/>
          <p:nvPr/>
        </p:nvCxnSpPr>
        <p:spPr>
          <a:xfrm flipH="1" flipV="1">
            <a:off x="6314671" y="3570040"/>
            <a:ext cx="438004" cy="380008"/>
          </a:xfrm>
          <a:prstGeom prst="straightConnector1">
            <a:avLst/>
          </a:prstGeom>
          <a:ln w="381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Group 48"/>
          <p:cNvGrpSpPr/>
          <p:nvPr/>
        </p:nvGrpSpPr>
        <p:grpSpPr>
          <a:xfrm>
            <a:off x="4205619" y="3967715"/>
            <a:ext cx="903111" cy="2052085"/>
            <a:chOff x="2438400" y="3048000"/>
            <a:chExt cx="990600" cy="1447800"/>
          </a:xfrm>
        </p:grpSpPr>
        <p:cxnSp>
          <p:nvCxnSpPr>
            <p:cNvPr id="50" name="Straight Connector 49"/>
            <p:cNvCxnSpPr/>
            <p:nvPr/>
          </p:nvCxnSpPr>
          <p:spPr>
            <a:xfrm>
              <a:off x="2438400" y="3048000"/>
              <a:ext cx="0" cy="1447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2438400" y="4495800"/>
              <a:ext cx="9906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3429000" y="3048000"/>
              <a:ext cx="0" cy="1447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Oval 52"/>
          <p:cNvSpPr/>
          <p:nvPr/>
        </p:nvSpPr>
        <p:spPr>
          <a:xfrm>
            <a:off x="4262063" y="4646364"/>
            <a:ext cx="141111" cy="14111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4600730" y="4985030"/>
            <a:ext cx="141111" cy="14111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4318508" y="4956808"/>
            <a:ext cx="141111" cy="14111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4741841" y="4702808"/>
            <a:ext cx="141111" cy="141111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4487841" y="4731030"/>
            <a:ext cx="141111" cy="141111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4911174" y="4412492"/>
            <a:ext cx="141111" cy="141111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4798285" y="4186714"/>
            <a:ext cx="141111" cy="141111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4544285" y="4214936"/>
            <a:ext cx="141111" cy="141111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4403174" y="4457626"/>
            <a:ext cx="141111" cy="141111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4399023" y="3981257"/>
            <a:ext cx="141111" cy="141111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1864140" y="5127503"/>
            <a:ext cx="141111" cy="14111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2202807" y="5466169"/>
            <a:ext cx="141111" cy="14111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1920585" y="5437947"/>
            <a:ext cx="141111" cy="14111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2343918" y="5183947"/>
            <a:ext cx="141111" cy="141111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2089918" y="5212169"/>
            <a:ext cx="141111" cy="141111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4346728" y="5328306"/>
            <a:ext cx="141111" cy="14111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4685395" y="5666972"/>
            <a:ext cx="141111" cy="14111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4403173" y="5638750"/>
            <a:ext cx="141111" cy="14111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4826506" y="5384750"/>
            <a:ext cx="141111" cy="141111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4572506" y="5412972"/>
            <a:ext cx="141111" cy="141111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3993120" y="2791485"/>
            <a:ext cx="1181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l</a:t>
            </a:r>
            <a:r>
              <a:rPr lang="en-US" b="1" i="1" baseline="30000" dirty="0"/>
              <a:t>(a</a:t>
            </a:r>
            <a:r>
              <a:rPr lang="en-US" b="1" i="1" baseline="30000" dirty="0" smtClean="0"/>
              <a:t>)</a:t>
            </a:r>
            <a:r>
              <a:rPr lang="en-US" b="1" i="1" dirty="0" smtClean="0"/>
              <a:t> = 10</a:t>
            </a:r>
            <a:endParaRPr lang="en-US" b="1" dirty="0"/>
          </a:p>
        </p:txBody>
      </p:sp>
      <p:sp>
        <p:nvSpPr>
          <p:cNvPr id="74" name="TextBox 73"/>
          <p:cNvSpPr txBox="1"/>
          <p:nvPr/>
        </p:nvSpPr>
        <p:spPr>
          <a:xfrm>
            <a:off x="6378315" y="2791485"/>
            <a:ext cx="910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l</a:t>
            </a:r>
            <a:r>
              <a:rPr lang="en-US" b="1" i="1" baseline="30000" dirty="0" smtClean="0"/>
              <a:t>(b)</a:t>
            </a:r>
            <a:r>
              <a:rPr lang="en-US" b="1" i="1" dirty="0" smtClean="0"/>
              <a:t> = 5</a:t>
            </a:r>
            <a:endParaRPr lang="en-US" b="1" dirty="0"/>
          </a:p>
        </p:txBody>
      </p:sp>
      <p:sp>
        <p:nvSpPr>
          <p:cNvPr id="75" name="Oval 74"/>
          <p:cNvSpPr/>
          <p:nvPr/>
        </p:nvSpPr>
        <p:spPr>
          <a:xfrm>
            <a:off x="3167645" y="2382263"/>
            <a:ext cx="141111" cy="14111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3506312" y="2720929"/>
            <a:ext cx="141111" cy="14111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3224090" y="2692707"/>
            <a:ext cx="141111" cy="14111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3647423" y="2438707"/>
            <a:ext cx="141111" cy="141111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3393423" y="2466929"/>
            <a:ext cx="141111" cy="141111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765406" y="1353234"/>
            <a:ext cx="77689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topical influence weight </a:t>
            </a:r>
            <a:r>
              <a:rPr lang="en-US" b="1" i="1" dirty="0"/>
              <a:t>        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dirty="0"/>
              <a:t>specifies </a:t>
            </a:r>
            <a:r>
              <a:rPr lang="en-US" b="1" dirty="0">
                <a:solidFill>
                  <a:srgbClr val="FF0000"/>
                </a:solidFill>
              </a:rPr>
              <a:t>how many balls </a:t>
            </a:r>
            <a:r>
              <a:rPr lang="en-US" dirty="0"/>
              <a:t>article </a:t>
            </a:r>
            <a:r>
              <a:rPr lang="en-US" b="1" i="1" dirty="0"/>
              <a:t>a</a:t>
            </a:r>
            <a:r>
              <a:rPr lang="en-US" dirty="0"/>
              <a:t> puts into each citing document’s urn (possibly fractional)</a:t>
            </a:r>
            <a:endParaRPr lang="en-US" dirty="0"/>
          </a:p>
        </p:txBody>
      </p:sp>
      <p:pic>
        <p:nvPicPr>
          <p:cNvPr id="81" name="Picture 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6341" y="1353234"/>
            <a:ext cx="339278" cy="295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988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Topical </a:t>
            </a:r>
            <a:r>
              <a:rPr lang="en-US" dirty="0"/>
              <a:t>Influence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9536-A2FE-468C-B99B-1E95D10A7BD1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68096" y="1353312"/>
            <a:ext cx="77689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Total </a:t>
            </a:r>
            <a:r>
              <a:rPr lang="en-US" b="1" dirty="0">
                <a:solidFill>
                  <a:srgbClr val="FF0000"/>
                </a:solidFill>
              </a:rPr>
              <a:t>topical influence</a:t>
            </a:r>
            <a:r>
              <a:rPr lang="en-US" dirty="0"/>
              <a:t> </a:t>
            </a:r>
            <a:r>
              <a:rPr lang="en-US" b="1" i="1" dirty="0" smtClean="0"/>
              <a:t>T</a:t>
            </a:r>
            <a:r>
              <a:rPr lang="en-US" b="1" i="1" baseline="30000" dirty="0" smtClean="0"/>
              <a:t>(a)</a:t>
            </a:r>
            <a:r>
              <a:rPr lang="en-US" b="1" dirty="0" smtClean="0"/>
              <a:t> </a:t>
            </a:r>
            <a:r>
              <a:rPr lang="en-US" dirty="0" smtClean="0"/>
              <a:t>is defined to be </a:t>
            </a:r>
            <a:r>
              <a:rPr lang="en-US" dirty="0"/>
              <a:t>the total number of balls </a:t>
            </a:r>
            <a:r>
              <a:rPr lang="en-US" dirty="0" smtClean="0"/>
              <a:t>article </a:t>
            </a:r>
            <a:r>
              <a:rPr lang="en-US" b="1" i="1" dirty="0" smtClean="0"/>
              <a:t>a</a:t>
            </a:r>
            <a:r>
              <a:rPr lang="en-US" dirty="0" smtClean="0"/>
              <a:t> adds </a:t>
            </a:r>
            <a:r>
              <a:rPr lang="en-US" dirty="0"/>
              <a:t>to the other </a:t>
            </a:r>
            <a:r>
              <a:rPr lang="en-US" dirty="0" smtClean="0"/>
              <a:t> articles</a:t>
            </a:r>
            <a:r>
              <a:rPr lang="en-US" dirty="0"/>
              <a:t>’ </a:t>
            </a:r>
            <a:r>
              <a:rPr lang="en-US" dirty="0" smtClean="0"/>
              <a:t>urns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637875" y="3587707"/>
            <a:ext cx="418099" cy="380008"/>
          </a:xfrm>
          <a:prstGeom prst="straightConnector1">
            <a:avLst/>
          </a:prstGeom>
          <a:ln w="381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3908454" y="3570041"/>
            <a:ext cx="467635" cy="397674"/>
          </a:xfrm>
          <a:prstGeom prst="straightConnector1">
            <a:avLst/>
          </a:prstGeom>
          <a:ln w="381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4996923" y="3587707"/>
            <a:ext cx="355663" cy="380008"/>
          </a:xfrm>
          <a:prstGeom prst="straightConnector1">
            <a:avLst/>
          </a:prstGeom>
          <a:ln w="381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3013642" y="2322731"/>
            <a:ext cx="903111" cy="1247309"/>
            <a:chOff x="2438400" y="3048000"/>
            <a:chExt cx="990600" cy="1447800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2438400" y="3048000"/>
              <a:ext cx="0" cy="1447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2438400" y="4495800"/>
              <a:ext cx="9906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3429000" y="3048000"/>
              <a:ext cx="0" cy="1447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Oval 10"/>
          <p:cNvSpPr/>
          <p:nvPr/>
        </p:nvSpPr>
        <p:spPr>
          <a:xfrm>
            <a:off x="3070086" y="3033818"/>
            <a:ext cx="141111" cy="14111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408753" y="3372484"/>
            <a:ext cx="141111" cy="14111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126531" y="3344262"/>
            <a:ext cx="141111" cy="14111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549864" y="3090262"/>
            <a:ext cx="141111" cy="141111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295864" y="3118484"/>
            <a:ext cx="141111" cy="141111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5352586" y="2808040"/>
            <a:ext cx="903111" cy="762000"/>
            <a:chOff x="4695912" y="2540174"/>
            <a:chExt cx="903111" cy="762000"/>
          </a:xfrm>
        </p:grpSpPr>
        <p:grpSp>
          <p:nvGrpSpPr>
            <p:cNvPr id="20" name="Group 19"/>
            <p:cNvGrpSpPr/>
            <p:nvPr/>
          </p:nvGrpSpPr>
          <p:grpSpPr>
            <a:xfrm>
              <a:off x="4695912" y="2540174"/>
              <a:ext cx="903111" cy="762000"/>
              <a:chOff x="2438400" y="3048000"/>
              <a:chExt cx="990600" cy="1447800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>
                <a:off x="2438400" y="3048000"/>
                <a:ext cx="0" cy="1447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2438400" y="4495800"/>
                <a:ext cx="990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3429000" y="3048000"/>
                <a:ext cx="0" cy="1447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Oval 20"/>
            <p:cNvSpPr/>
            <p:nvPr/>
          </p:nvSpPr>
          <p:spPr>
            <a:xfrm>
              <a:off x="5345023" y="3048174"/>
              <a:ext cx="141111" cy="141111"/>
            </a:xfrm>
            <a:prstGeom prst="ellipse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5232134" y="2822396"/>
              <a:ext cx="141111" cy="141111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4978134" y="2850618"/>
              <a:ext cx="141111" cy="141111"/>
            </a:xfrm>
            <a:prstGeom prst="ellipse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4837023" y="3093308"/>
              <a:ext cx="141111" cy="141111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4832872" y="2616939"/>
              <a:ext cx="141111" cy="141111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1728217" y="4048512"/>
            <a:ext cx="903111" cy="1971287"/>
            <a:chOff x="2438400" y="3048000"/>
            <a:chExt cx="990600" cy="1447800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2438400" y="3048000"/>
              <a:ext cx="0" cy="1447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2438400" y="4495800"/>
              <a:ext cx="9906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3429000" y="3048000"/>
              <a:ext cx="0" cy="1447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Oval 30"/>
          <p:cNvSpPr/>
          <p:nvPr/>
        </p:nvSpPr>
        <p:spPr>
          <a:xfrm>
            <a:off x="1784661" y="4274291"/>
            <a:ext cx="141111" cy="14111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123328" y="4612957"/>
            <a:ext cx="141111" cy="14111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1841106" y="4584735"/>
            <a:ext cx="141111" cy="14111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2264439" y="4330735"/>
            <a:ext cx="141111" cy="141111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2010439" y="4358957"/>
            <a:ext cx="141111" cy="141111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/>
          <p:nvPr/>
        </p:nvCxnSpPr>
        <p:spPr>
          <a:xfrm>
            <a:off x="6752675" y="4048513"/>
            <a:ext cx="0" cy="762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6752675" y="4810513"/>
            <a:ext cx="90311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655786" y="4048513"/>
            <a:ext cx="0" cy="762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7401786" y="4556513"/>
            <a:ext cx="141111" cy="141111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7288897" y="4330735"/>
            <a:ext cx="141111" cy="141111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7034897" y="4358957"/>
            <a:ext cx="141111" cy="141111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6893786" y="4601647"/>
            <a:ext cx="141111" cy="141111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6889635" y="4125278"/>
            <a:ext cx="141111" cy="141111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Arrow Connector 47"/>
          <p:cNvCxnSpPr/>
          <p:nvPr/>
        </p:nvCxnSpPr>
        <p:spPr>
          <a:xfrm flipH="1" flipV="1">
            <a:off x="6314671" y="3570040"/>
            <a:ext cx="438004" cy="380008"/>
          </a:xfrm>
          <a:prstGeom prst="straightConnector1">
            <a:avLst/>
          </a:prstGeom>
          <a:ln w="381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Group 48"/>
          <p:cNvGrpSpPr/>
          <p:nvPr/>
        </p:nvGrpSpPr>
        <p:grpSpPr>
          <a:xfrm>
            <a:off x="4205619" y="3967715"/>
            <a:ext cx="903111" cy="2052085"/>
            <a:chOff x="2438400" y="3048000"/>
            <a:chExt cx="990600" cy="1447800"/>
          </a:xfrm>
        </p:grpSpPr>
        <p:cxnSp>
          <p:nvCxnSpPr>
            <p:cNvPr id="50" name="Straight Connector 49"/>
            <p:cNvCxnSpPr/>
            <p:nvPr/>
          </p:nvCxnSpPr>
          <p:spPr>
            <a:xfrm>
              <a:off x="2438400" y="3048000"/>
              <a:ext cx="0" cy="1447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2438400" y="4495800"/>
              <a:ext cx="9906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3429000" y="3048000"/>
              <a:ext cx="0" cy="1447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Oval 52"/>
          <p:cNvSpPr/>
          <p:nvPr/>
        </p:nvSpPr>
        <p:spPr>
          <a:xfrm>
            <a:off x="4262063" y="4646364"/>
            <a:ext cx="141111" cy="14111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4600730" y="4985030"/>
            <a:ext cx="141111" cy="14111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4318508" y="4956808"/>
            <a:ext cx="141111" cy="14111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4741841" y="4702808"/>
            <a:ext cx="141111" cy="141111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4487841" y="4731030"/>
            <a:ext cx="141111" cy="141111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4911174" y="4412492"/>
            <a:ext cx="141111" cy="141111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4798285" y="4186714"/>
            <a:ext cx="141111" cy="141111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4544285" y="4214936"/>
            <a:ext cx="141111" cy="141111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4403174" y="4457626"/>
            <a:ext cx="141111" cy="141111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4399023" y="3981257"/>
            <a:ext cx="141111" cy="141111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1864140" y="5127503"/>
            <a:ext cx="141111" cy="14111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2202807" y="5466169"/>
            <a:ext cx="141111" cy="14111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1920585" y="5437947"/>
            <a:ext cx="141111" cy="14111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2343918" y="5183947"/>
            <a:ext cx="141111" cy="141111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2089918" y="5212169"/>
            <a:ext cx="141111" cy="141111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4346728" y="5328306"/>
            <a:ext cx="141111" cy="14111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4685395" y="5666972"/>
            <a:ext cx="141111" cy="14111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4403173" y="5638750"/>
            <a:ext cx="141111" cy="14111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4826506" y="5384750"/>
            <a:ext cx="141111" cy="141111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4572506" y="5412972"/>
            <a:ext cx="141111" cy="141111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3167645" y="2382263"/>
            <a:ext cx="141111" cy="14111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3506312" y="2720929"/>
            <a:ext cx="141111" cy="14111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3224090" y="2692707"/>
            <a:ext cx="141111" cy="14111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3647423" y="2438707"/>
            <a:ext cx="141111" cy="141111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3393423" y="2466929"/>
            <a:ext cx="141111" cy="141111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3964772" y="2322731"/>
            <a:ext cx="989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T</a:t>
            </a:r>
            <a:r>
              <a:rPr lang="en-US" b="1" i="1" baseline="30000" dirty="0" smtClean="0"/>
              <a:t>(a)</a:t>
            </a:r>
            <a:r>
              <a:rPr lang="en-US" b="1" i="1" dirty="0" smtClean="0"/>
              <a:t> = 20</a:t>
            </a:r>
            <a:endParaRPr lang="en-US" b="1" dirty="0"/>
          </a:p>
        </p:txBody>
      </p:sp>
      <p:sp>
        <p:nvSpPr>
          <p:cNvPr id="81" name="TextBox 80"/>
          <p:cNvSpPr txBox="1"/>
          <p:nvPr/>
        </p:nvSpPr>
        <p:spPr>
          <a:xfrm>
            <a:off x="6336179" y="2322731"/>
            <a:ext cx="967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T</a:t>
            </a:r>
            <a:r>
              <a:rPr lang="en-US" b="1" i="1" baseline="30000" dirty="0" smtClean="0"/>
              <a:t>(b)</a:t>
            </a:r>
            <a:r>
              <a:rPr lang="en-US" b="1" i="1" dirty="0" smtClean="0"/>
              <a:t> = 10</a:t>
            </a:r>
            <a:endParaRPr lang="en-US" b="1" dirty="0"/>
          </a:p>
        </p:txBody>
      </p:sp>
      <p:sp>
        <p:nvSpPr>
          <p:cNvPr id="82" name="TextBox 81"/>
          <p:cNvSpPr txBox="1"/>
          <p:nvPr/>
        </p:nvSpPr>
        <p:spPr>
          <a:xfrm>
            <a:off x="3993120" y="2791485"/>
            <a:ext cx="1181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l</a:t>
            </a:r>
            <a:r>
              <a:rPr lang="en-US" b="1" i="1" baseline="30000" dirty="0"/>
              <a:t>(a</a:t>
            </a:r>
            <a:r>
              <a:rPr lang="en-US" b="1" i="1" baseline="30000" dirty="0" smtClean="0"/>
              <a:t>)</a:t>
            </a:r>
            <a:r>
              <a:rPr lang="en-US" b="1" i="1" dirty="0" smtClean="0"/>
              <a:t> = 10</a:t>
            </a:r>
            <a:endParaRPr lang="en-US" b="1" dirty="0"/>
          </a:p>
        </p:txBody>
      </p:sp>
      <p:sp>
        <p:nvSpPr>
          <p:cNvPr id="83" name="TextBox 82"/>
          <p:cNvSpPr txBox="1"/>
          <p:nvPr/>
        </p:nvSpPr>
        <p:spPr>
          <a:xfrm>
            <a:off x="6378314" y="2791485"/>
            <a:ext cx="1051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l</a:t>
            </a:r>
            <a:r>
              <a:rPr lang="en-US" b="1" i="1" baseline="30000" dirty="0" smtClean="0"/>
              <a:t>(b)</a:t>
            </a:r>
            <a:r>
              <a:rPr lang="en-US" b="1" i="1" dirty="0" smtClean="0"/>
              <a:t> = 5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4139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Topical Influence </a:t>
            </a:r>
            <a:r>
              <a:rPr lang="en-US" dirty="0" smtClean="0"/>
              <a:t>Regression for</a:t>
            </a:r>
            <a:br>
              <a:rPr lang="en-US" dirty="0" smtClean="0"/>
            </a:br>
            <a:r>
              <a:rPr lang="en-US" dirty="0" smtClean="0"/>
              <a:t>Edge-level Influence Weights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9536-A2FE-468C-B99B-1E95D10A7BD1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9163" y="1981200"/>
            <a:ext cx="7856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can extend the model to handle differing </a:t>
            </a:r>
            <a:r>
              <a:rPr lang="en-US" b="1" dirty="0" smtClean="0">
                <a:solidFill>
                  <a:srgbClr val="FF0000"/>
                </a:solidFill>
              </a:rPr>
              <a:t>influence weights on citation edges</a:t>
            </a:r>
            <a:r>
              <a:rPr lang="en-US" dirty="0" smtClean="0"/>
              <a:t>:</a:t>
            </a:r>
            <a:endParaRPr lang="el-GR" baseline="30000" dirty="0" smtClean="0"/>
          </a:p>
        </p:txBody>
      </p:sp>
      <p:sp>
        <p:nvSpPr>
          <p:cNvPr id="15" name="Rectangle 14"/>
          <p:cNvSpPr/>
          <p:nvPr/>
        </p:nvSpPr>
        <p:spPr>
          <a:xfrm>
            <a:off x="7031311" y="6293975"/>
            <a:ext cx="1981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359" y="3033790"/>
            <a:ext cx="4213539" cy="1170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168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Topical Influence </a:t>
            </a:r>
            <a:r>
              <a:rPr lang="en-US" dirty="0" smtClean="0"/>
              <a:t>Regression for</a:t>
            </a:r>
            <a:br>
              <a:rPr lang="en-US" dirty="0" smtClean="0"/>
            </a:br>
            <a:r>
              <a:rPr lang="en-US" dirty="0" smtClean="0"/>
              <a:t>Edge-level Influence Weights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9536-A2FE-468C-B99B-1E95D10A7BD1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9163" y="1981200"/>
            <a:ext cx="7856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can extend the model to handle differing </a:t>
            </a:r>
            <a:r>
              <a:rPr lang="en-US" b="1" dirty="0" smtClean="0">
                <a:solidFill>
                  <a:srgbClr val="FF0000"/>
                </a:solidFill>
              </a:rPr>
              <a:t>influence weights on citation edges</a:t>
            </a:r>
            <a:r>
              <a:rPr lang="en-US" dirty="0" smtClean="0"/>
              <a:t>:</a:t>
            </a:r>
            <a:endParaRPr lang="el-GR" baseline="30000" dirty="0" smtClean="0"/>
          </a:p>
        </p:txBody>
      </p:sp>
      <p:sp>
        <p:nvSpPr>
          <p:cNvPr id="15" name="Rectangle 14"/>
          <p:cNvSpPr/>
          <p:nvPr/>
        </p:nvSpPr>
        <p:spPr>
          <a:xfrm>
            <a:off x="7031311" y="6293975"/>
            <a:ext cx="1981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359" y="3033790"/>
            <a:ext cx="4213539" cy="1170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100711"/>
            <a:ext cx="4481019" cy="1103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051" y="4724400"/>
            <a:ext cx="72898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4386789" y="3109764"/>
            <a:ext cx="800847" cy="551923"/>
          </a:xfrm>
          <a:prstGeom prst="rect">
            <a:avLst/>
          </a:prstGeom>
          <a:solidFill>
            <a:srgbClr val="FF0000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78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916363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Collapsed Gibbs sampler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Interleave gradient updates for the influence variables (stochastic EM)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9536-A2FE-468C-B99B-1E95D10A7BD1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8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Inference – Collapsed Gibbs Sampler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265" y="2818690"/>
            <a:ext cx="2571135" cy="368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449131"/>
            <a:ext cx="4267200" cy="997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2581" y="4724400"/>
            <a:ext cx="405946" cy="30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604037"/>
            <a:ext cx="4648200" cy="65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62400" y="3810000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Usual LDA update, but with topical influence prior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3505200" y="3352800"/>
            <a:ext cx="457200" cy="457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2182581" y="4343400"/>
            <a:ext cx="5208819" cy="990600"/>
          </a:xfrm>
          <a:prstGeom prst="rect">
            <a:avLst/>
          </a:prstGeom>
          <a:solidFill>
            <a:schemeClr val="bg1"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9536-A2FE-468C-B99B-1E95D10A7BD1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96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Inference – Collapsed Gibbs Sampler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265" y="2818690"/>
            <a:ext cx="2571135" cy="368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449131"/>
            <a:ext cx="4267200" cy="997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2581" y="4724400"/>
            <a:ext cx="405946" cy="30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604037"/>
            <a:ext cx="4648200" cy="65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62400" y="3810000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Usual LDA update, but with topical influence prior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3505200" y="3352800"/>
            <a:ext cx="457200" cy="457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276600" y="5867400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Likelihood for a </a:t>
            </a:r>
            <a:r>
              <a:rPr lang="en-US" b="1" dirty="0" err="1" smtClean="0">
                <a:solidFill>
                  <a:srgbClr val="FF0000"/>
                </a:solidFill>
              </a:rPr>
              <a:t>Polya</a:t>
            </a:r>
            <a:r>
              <a:rPr lang="en-US" b="1" dirty="0" smtClean="0">
                <a:solidFill>
                  <a:srgbClr val="FF0000"/>
                </a:solidFill>
              </a:rPr>
              <a:t> urn distribution.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2819400" y="5410200"/>
            <a:ext cx="457200" cy="457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9536-A2FE-468C-B99B-1E95D10A7BD1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07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corpora of scientific articles were used</a:t>
            </a:r>
          </a:p>
          <a:p>
            <a:pPr lvl="1"/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ACL</a:t>
            </a:r>
            <a:r>
              <a:rPr lang="en-US" dirty="0" smtClean="0"/>
              <a:t> (1987-2011), 3286 articles</a:t>
            </a:r>
          </a:p>
          <a:p>
            <a:pPr lvl="1"/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NIPS</a:t>
            </a:r>
            <a:r>
              <a:rPr lang="en-US" dirty="0" smtClean="0"/>
              <a:t> (1987-1999), 1740 articles</a:t>
            </a:r>
          </a:p>
          <a:p>
            <a:pPr lvl="1"/>
            <a:r>
              <a:rPr lang="en-US" dirty="0" smtClean="0"/>
              <a:t> Only citations within the corpora were considered</a:t>
            </a:r>
          </a:p>
          <a:p>
            <a:pPr lvl="1"/>
            <a:endParaRPr lang="en-US" dirty="0"/>
          </a:p>
          <a:p>
            <a:r>
              <a:rPr lang="en-US" dirty="0" smtClean="0"/>
              <a:t>Model validation using metadata</a:t>
            </a:r>
          </a:p>
          <a:p>
            <a:r>
              <a:rPr lang="en-US" dirty="0" smtClean="0"/>
              <a:t>Held-out log-likelihood</a:t>
            </a:r>
          </a:p>
          <a:p>
            <a:r>
              <a:rPr lang="en-US" dirty="0" smtClean="0"/>
              <a:t>Qualitative analysis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9536-A2FE-468C-B99B-1E95D10A7BD1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26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Model Validation Using Metadata:</a:t>
            </a:r>
            <a:br>
              <a:rPr lang="en-US" dirty="0" smtClean="0"/>
            </a:br>
            <a:r>
              <a:rPr lang="en-US" sz="3600" dirty="0" smtClean="0"/>
              <a:t>Number of times the citation occurs in the text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371600"/>
            <a:ext cx="6673850" cy="505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9536-A2FE-468C-B99B-1E95D10A7BD1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Self </a:t>
            </a:r>
            <a:r>
              <a:rPr lang="en-US" sz="4000" dirty="0" smtClean="0"/>
              <a:t>citations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932" y="1607820"/>
            <a:ext cx="4288536" cy="3794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9536-A2FE-468C-B99B-1E95D10A7BD1}" type="slidenum">
              <a:rPr lang="en-US" smtClean="0"/>
              <a:pPr/>
              <a:t>29</a:t>
            </a:fld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607820"/>
            <a:ext cx="4251960" cy="3863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810693" y="5758355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ACL Corpus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24600" y="5758355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NIPS </a:t>
            </a:r>
            <a:r>
              <a:rPr lang="en-US" b="1" dirty="0"/>
              <a:t>Corpus</a:t>
            </a:r>
          </a:p>
        </p:txBody>
      </p:sp>
    </p:spTree>
    <p:extLst>
      <p:ext uri="{BB962C8B-B14F-4D97-AF65-F5344CB8AC3E}">
        <p14:creationId xmlns:p14="http://schemas.microsoft.com/office/powerpoint/2010/main" val="31177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Exploring a New Scientific 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400" dirty="0" smtClean="0"/>
          </a:p>
          <a:p>
            <a:endParaRPr lang="en-US" sz="2400" dirty="0" smtClean="0"/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4403392" y="2790908"/>
            <a:ext cx="4572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3613945" y="4343400"/>
            <a:ext cx="499268" cy="8429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 flipV="1">
            <a:off x="4552157" y="4343400"/>
            <a:ext cx="147638" cy="8048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 flipV="1">
            <a:off x="5801121" y="4432694"/>
            <a:ext cx="161925" cy="9620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3332957" y="4343400"/>
            <a:ext cx="0" cy="8048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4832100" y="2820986"/>
            <a:ext cx="457200" cy="2514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 flipV="1">
            <a:off x="5532522" y="2820986"/>
            <a:ext cx="190500" cy="8667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C:\Users\Jimmy\AppData\Local\Microsoft\Windows\Temporary Internet Files\Content.IE5\NQ0K8VTV\MC900432599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28157" y="5105400"/>
            <a:ext cx="877887" cy="877887"/>
          </a:xfrm>
          <a:prstGeom prst="rect">
            <a:avLst/>
          </a:prstGeom>
          <a:noFill/>
        </p:spPr>
      </p:pic>
      <p:pic>
        <p:nvPicPr>
          <p:cNvPr id="12" name="Picture 2" descr="C:\Users\Jimmy\AppData\Local\Microsoft\Windows\Temporary Internet Files\Content.IE5\NQ0K8VTV\MC900432599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0757" y="1905000"/>
            <a:ext cx="877887" cy="877887"/>
          </a:xfrm>
          <a:prstGeom prst="rect">
            <a:avLst/>
          </a:prstGeom>
          <a:noFill/>
        </p:spPr>
      </p:pic>
      <p:pic>
        <p:nvPicPr>
          <p:cNvPr id="15" name="Picture 2" descr="C:\Users\Jimmy\AppData\Local\Microsoft\Windows\Temporary Internet Files\Content.IE5\NQ0K8VTV\MC900432599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42557" y="3581400"/>
            <a:ext cx="877887" cy="877887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9536-A2FE-468C-B99B-1E95D10A7BD1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31" name="Picture 2" descr="C:\Users\Jimmy\AppData\Local\Microsoft\Windows\Temporary Internet Files\Content.IE5\NQ0K8VTV\MC900432599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0003" y="5074693"/>
            <a:ext cx="1374233" cy="1374233"/>
          </a:xfrm>
          <a:prstGeom prst="rect">
            <a:avLst/>
          </a:prstGeom>
          <a:noFill/>
        </p:spPr>
      </p:pic>
      <p:pic>
        <p:nvPicPr>
          <p:cNvPr id="33" name="Picture 2" descr="C:\Users\Jimmy\AppData\Local\Microsoft\Windows\Temporary Internet Files\Content.IE5\NQ0K8VTV\MC900432599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1278" y="3940027"/>
            <a:ext cx="492667" cy="492667"/>
          </a:xfrm>
          <a:prstGeom prst="rect">
            <a:avLst/>
          </a:prstGeom>
          <a:noFill/>
        </p:spPr>
      </p:pic>
      <p:pic>
        <p:nvPicPr>
          <p:cNvPr id="35" name="Picture 2" descr="C:\Users\Jimmy\AppData\Local\Microsoft\Windows\Temporary Internet Files\Content.IE5\NQ0K8VTV\MC900432599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8224" y="5099175"/>
            <a:ext cx="667753" cy="667753"/>
          </a:xfrm>
          <a:prstGeom prst="rect">
            <a:avLst/>
          </a:prstGeom>
          <a:noFill/>
        </p:spPr>
      </p:pic>
      <p:pic>
        <p:nvPicPr>
          <p:cNvPr id="36" name="Picture 2" descr="C:\Users\Jimmy\AppData\Local\Microsoft\Windows\Temporary Internet Files\Content.IE5\NQ0K8VTV\MC900432599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7804" y="1143000"/>
            <a:ext cx="1924633" cy="1924633"/>
          </a:xfrm>
          <a:prstGeom prst="rect">
            <a:avLst/>
          </a:prstGeom>
          <a:noFill/>
        </p:spPr>
      </p:pic>
      <p:pic>
        <p:nvPicPr>
          <p:cNvPr id="38" name="Picture 2" descr="C:\Users\Jimmy\AppData\Local\Microsoft\Windows\Temporary Internet Files\Content.IE5\NQ0K8VTV\MC900432599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31310" y="4840286"/>
            <a:ext cx="990600" cy="990600"/>
          </a:xfrm>
          <a:prstGeom prst="rect">
            <a:avLst/>
          </a:prstGeom>
          <a:noFill/>
        </p:spPr>
      </p:pic>
      <p:pic>
        <p:nvPicPr>
          <p:cNvPr id="6" name="Picture 2" descr="C:\Users\Jimmy\AppData\Local\Microsoft\Windows\Temporary Internet Files\Content.IE5\NQ0K8VTV\MC900432599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9700" y="3438921"/>
            <a:ext cx="1162843" cy="116284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57200" y="2445658"/>
            <a:ext cx="351564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/>
              <a:t>Which are the most important articles?</a:t>
            </a:r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194805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Log-Likelihood on Held-Out Documents </a:t>
            </a:r>
            <a:r>
              <a:rPr lang="en-US" dirty="0" err="1" smtClean="0"/>
              <a:t>vs</a:t>
            </a:r>
            <a:r>
              <a:rPr lang="en-US" dirty="0" smtClean="0"/>
              <a:t> LDA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6532598"/>
              </p:ext>
            </p:extLst>
          </p:nvPr>
        </p:nvGraphicFramePr>
        <p:xfrm>
          <a:off x="381000" y="2286000"/>
          <a:ext cx="8382000" cy="2625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5657"/>
                <a:gridCol w="1175657"/>
                <a:gridCol w="925286"/>
                <a:gridCol w="1524000"/>
                <a:gridCol w="1077685"/>
                <a:gridCol w="903515"/>
                <a:gridCol w="1600200"/>
              </a:tblGrid>
              <a:tr h="618371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ACL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NIPS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5322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Wins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Losses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Average</a:t>
                      </a:r>
                    </a:p>
                    <a:p>
                      <a:pPr algn="ctr"/>
                      <a:r>
                        <a:rPr lang="en-US" b="1" dirty="0" smtClean="0"/>
                        <a:t>Improvement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Wins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Losses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Average</a:t>
                      </a:r>
                    </a:p>
                    <a:p>
                      <a:pPr algn="ctr"/>
                      <a:r>
                        <a:rPr lang="en-US" b="1" dirty="0" smtClean="0"/>
                        <a:t>Improvement</a:t>
                      </a:r>
                      <a:endParaRPr lang="en-US" b="1" dirty="0"/>
                    </a:p>
                  </a:txBody>
                  <a:tcPr/>
                </a:tc>
              </a:tr>
              <a:tr h="62696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TIR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38.2</a:t>
                      </a:r>
                      <a:endParaRPr lang="en-US" dirty="0"/>
                    </a:p>
                  </a:txBody>
                  <a:tcPr/>
                </a:tc>
              </a:tr>
              <a:tr h="62696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TIRE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38.7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9536-A2FE-468C-B99B-1E95D10A7BD1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Log-Likelihood on Held-Out Documents </a:t>
            </a:r>
            <a:r>
              <a:rPr lang="en-US" dirty="0" err="1" smtClean="0"/>
              <a:t>vs</a:t>
            </a:r>
            <a:r>
              <a:rPr lang="en-US" dirty="0" smtClean="0"/>
              <a:t> LDA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6918899"/>
              </p:ext>
            </p:extLst>
          </p:nvPr>
        </p:nvGraphicFramePr>
        <p:xfrm>
          <a:off x="381000" y="2286000"/>
          <a:ext cx="8382000" cy="3252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5657"/>
                <a:gridCol w="1175657"/>
                <a:gridCol w="925286"/>
                <a:gridCol w="1524000"/>
                <a:gridCol w="1077685"/>
                <a:gridCol w="903515"/>
                <a:gridCol w="1600200"/>
              </a:tblGrid>
              <a:tr h="618371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ACL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NIPS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5322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Wins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Losses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Average</a:t>
                      </a:r>
                    </a:p>
                    <a:p>
                      <a:pPr algn="ctr"/>
                      <a:r>
                        <a:rPr lang="en-US" b="1" dirty="0" smtClean="0"/>
                        <a:t>Improvement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Wins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Losses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Average</a:t>
                      </a:r>
                    </a:p>
                    <a:p>
                      <a:pPr algn="ctr"/>
                      <a:r>
                        <a:rPr lang="en-US" b="1" dirty="0" smtClean="0"/>
                        <a:t>Improvement</a:t>
                      </a:r>
                      <a:endParaRPr lang="en-US" b="1" dirty="0"/>
                    </a:p>
                  </a:txBody>
                  <a:tcPr/>
                </a:tc>
              </a:tr>
              <a:tr h="62696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TIR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38.2</a:t>
                      </a:r>
                      <a:endParaRPr lang="en-US" dirty="0"/>
                    </a:p>
                  </a:txBody>
                  <a:tcPr/>
                </a:tc>
              </a:tr>
              <a:tr h="62696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TIRE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38.7</a:t>
                      </a:r>
                      <a:endParaRPr lang="en-US" dirty="0"/>
                    </a:p>
                  </a:txBody>
                  <a:tcPr/>
                </a:tc>
              </a:tr>
              <a:tr h="62696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DMR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79.1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48.4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9536-A2FE-468C-B99B-1E95D10A7BD1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94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84" y="2266950"/>
            <a:ext cx="9043433" cy="2069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Results: Most Influential ACL Articles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8655"/>
            <a:ext cx="8229600" cy="4525963"/>
          </a:xfrm>
        </p:spPr>
        <p:txBody>
          <a:bodyPr>
            <a:normAutofit/>
          </a:bodyPr>
          <a:lstStyle/>
          <a:p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9536-A2FE-468C-B99B-1E95D10A7BD1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53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84" y="2266950"/>
            <a:ext cx="9043433" cy="2069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Results: Most Influential ACL Articles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8655"/>
            <a:ext cx="8229600" cy="4525963"/>
          </a:xfrm>
        </p:spPr>
        <p:txBody>
          <a:bodyPr>
            <a:normAutofit/>
          </a:bodyPr>
          <a:lstStyle/>
          <a:p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943600" y="4679687"/>
            <a:ext cx="2919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ACL Best Paper Award, 2005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6818350" y="3582594"/>
            <a:ext cx="585234" cy="119653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365626" y="5381357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Down to 5</a:t>
            </a:r>
            <a:r>
              <a:rPr lang="en-US" b="1" baseline="30000" dirty="0" smtClean="0">
                <a:solidFill>
                  <a:srgbClr val="FF0000"/>
                </a:solidFill>
              </a:rPr>
              <a:t>th</a:t>
            </a:r>
            <a:r>
              <a:rPr lang="en-US" b="1" dirty="0" smtClean="0">
                <a:solidFill>
                  <a:srgbClr val="FF0000"/>
                </a:solidFill>
              </a:rPr>
              <a:t> place, from 1</a:t>
            </a:r>
            <a:r>
              <a:rPr lang="en-US" b="1" baseline="30000" dirty="0" smtClean="0">
                <a:solidFill>
                  <a:srgbClr val="FF0000"/>
                </a:solidFill>
              </a:rPr>
              <a:t>st</a:t>
            </a:r>
            <a:r>
              <a:rPr lang="en-US" b="1" dirty="0" smtClean="0">
                <a:solidFill>
                  <a:srgbClr val="FF0000"/>
                </a:solidFill>
              </a:rPr>
              <a:t> by citation count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2830717" y="4308814"/>
            <a:ext cx="585234" cy="119653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9536-A2FE-468C-B99B-1E95D10A7BD1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31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2267712"/>
            <a:ext cx="9067800" cy="2028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Results: Most Influential NIPS Articles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835"/>
            <a:ext cx="8229600" cy="4525963"/>
          </a:xfrm>
        </p:spPr>
        <p:txBody>
          <a:bodyPr>
            <a:normAutofit/>
          </a:bodyPr>
          <a:lstStyle/>
          <a:p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9536-A2FE-468C-B99B-1E95D10A7BD1}" type="slidenum">
              <a:rPr lang="en-US" smtClean="0"/>
              <a:pPr/>
              <a:t>34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2267712"/>
            <a:ext cx="9067800" cy="2028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Results: Most Influential NIPS Articles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835"/>
            <a:ext cx="8229600" cy="4525963"/>
          </a:xfrm>
        </p:spPr>
        <p:txBody>
          <a:bodyPr>
            <a:normAutofit/>
          </a:bodyPr>
          <a:lstStyle/>
          <a:p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343400" y="1754057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Down to 13</a:t>
            </a:r>
            <a:r>
              <a:rPr lang="en-US" b="1" baseline="30000" dirty="0" smtClean="0">
                <a:solidFill>
                  <a:srgbClr val="FF0000"/>
                </a:solidFill>
              </a:rPr>
              <a:t>th</a:t>
            </a:r>
            <a:r>
              <a:rPr lang="en-US" b="1" dirty="0" smtClean="0">
                <a:solidFill>
                  <a:srgbClr val="FF0000"/>
                </a:solidFill>
              </a:rPr>
              <a:t> place, from 1</a:t>
            </a:r>
            <a:r>
              <a:rPr lang="en-US" b="1" baseline="30000" dirty="0" smtClean="0">
                <a:solidFill>
                  <a:srgbClr val="FF0000"/>
                </a:solidFill>
              </a:rPr>
              <a:t>st</a:t>
            </a:r>
            <a:r>
              <a:rPr lang="en-US" b="1" dirty="0" smtClean="0">
                <a:solidFill>
                  <a:srgbClr val="FF0000"/>
                </a:solidFill>
              </a:rPr>
              <a:t> by citation count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6172954" y="2067699"/>
            <a:ext cx="304046" cy="28478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056137" y="4659868"/>
            <a:ext cx="1900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Seminal papers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5204122" y="3550632"/>
            <a:ext cx="585234" cy="119653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5842167" y="3779232"/>
            <a:ext cx="429132" cy="88063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9536-A2FE-468C-B99B-1E95D10A7BD1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13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Box 55"/>
          <p:cNvSpPr txBox="1"/>
          <p:nvPr/>
        </p:nvSpPr>
        <p:spPr>
          <a:xfrm>
            <a:off x="4800600" y="5347899"/>
            <a:ext cx="4191000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An Optimal-time </a:t>
            </a:r>
            <a:r>
              <a:rPr lang="en-US" b="1" dirty="0" err="1"/>
              <a:t>Binarization</a:t>
            </a:r>
            <a:r>
              <a:rPr lang="en-US" b="1" dirty="0"/>
              <a:t> Algorithm for Linear Context-Free Rewriting Systems with Fan-out Two.</a:t>
            </a:r>
          </a:p>
          <a:p>
            <a:r>
              <a:rPr lang="en-US" dirty="0"/>
              <a:t>C. </a:t>
            </a:r>
            <a:r>
              <a:rPr lang="en-US" dirty="0" smtClean="0"/>
              <a:t>Gomez-Rodriguez</a:t>
            </a:r>
            <a:r>
              <a:rPr lang="en-US" dirty="0"/>
              <a:t>, G. </a:t>
            </a:r>
            <a:r>
              <a:rPr lang="en-US" dirty="0" err="1"/>
              <a:t>Satta</a:t>
            </a:r>
            <a:r>
              <a:rPr lang="en-US" dirty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Results: Edge Influences, ACL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9536-A2FE-468C-B99B-1E95D10A7BD1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745463" y="3352800"/>
            <a:ext cx="3657600" cy="923330"/>
          </a:xfrm>
          <a:prstGeom prst="rect">
            <a:avLst/>
          </a:prstGeom>
          <a:solidFill>
            <a:srgbClr val="FF0000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A Hierarchical Phrase-Based Model for Statistical Machine </a:t>
            </a:r>
            <a:r>
              <a:rPr lang="en-US" b="1" dirty="0" smtClean="0"/>
              <a:t>Translation.</a:t>
            </a:r>
          </a:p>
          <a:p>
            <a:r>
              <a:rPr lang="en-US" dirty="0" smtClean="0"/>
              <a:t>D</a:t>
            </a:r>
            <a:r>
              <a:rPr lang="en-US" dirty="0"/>
              <a:t>. Chiang.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4800" y="1524000"/>
            <a:ext cx="3962400" cy="923330"/>
          </a:xfrm>
          <a:prstGeom prst="rect">
            <a:avLst/>
          </a:prstGeom>
          <a:solidFill>
            <a:srgbClr val="FFFF00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Discriminative Training and Maximum Entropy Models for Statistical Machine Translation.</a:t>
            </a:r>
            <a:r>
              <a:rPr lang="en-US" dirty="0"/>
              <a:t> F. </a:t>
            </a:r>
            <a:r>
              <a:rPr lang="en-US" dirty="0" err="1"/>
              <a:t>Och</a:t>
            </a:r>
            <a:r>
              <a:rPr lang="en-US" dirty="0"/>
              <a:t> and H. Ney.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4800" y="5486400"/>
            <a:ext cx="3962400" cy="923330"/>
          </a:xfrm>
          <a:prstGeom prst="rect">
            <a:avLst/>
          </a:prstGeom>
          <a:solidFill>
            <a:srgbClr val="FFFF00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BLEU: a Method for Automatic Evaluation of Machine Translation. </a:t>
            </a:r>
            <a:endParaRPr lang="en-US" b="1" dirty="0" smtClean="0"/>
          </a:p>
          <a:p>
            <a:r>
              <a:rPr lang="en-US" dirty="0" smtClean="0"/>
              <a:t>K</a:t>
            </a:r>
            <a:r>
              <a:rPr lang="en-US" dirty="0"/>
              <a:t>. </a:t>
            </a:r>
            <a:r>
              <a:rPr lang="en-US" dirty="0" err="1"/>
              <a:t>Papineni</a:t>
            </a:r>
            <a:r>
              <a:rPr lang="en-US" dirty="0"/>
              <a:t>, S. </a:t>
            </a:r>
            <a:r>
              <a:rPr lang="en-US" dirty="0" err="1"/>
              <a:t>Roukos</a:t>
            </a:r>
            <a:r>
              <a:rPr lang="en-US" dirty="0"/>
              <a:t>, T. Ward, W. Zhu.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486400" y="1524000"/>
            <a:ext cx="3505200" cy="923330"/>
          </a:xfrm>
          <a:prstGeom prst="rect">
            <a:avLst/>
          </a:prstGeom>
          <a:solidFill>
            <a:srgbClr val="FFFF00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Toward Smaller, Faster, and Better Hierarchical Phrase-based </a:t>
            </a:r>
            <a:r>
              <a:rPr lang="en-US" b="1" dirty="0" smtClean="0"/>
              <a:t>SMT.</a:t>
            </a:r>
          </a:p>
          <a:p>
            <a:r>
              <a:rPr lang="en-US" dirty="0" smtClean="0"/>
              <a:t>M</a:t>
            </a:r>
            <a:r>
              <a:rPr lang="en-US" dirty="0"/>
              <a:t>. Yang, J. </a:t>
            </a:r>
            <a:r>
              <a:rPr lang="en-US" dirty="0" err="1"/>
              <a:t>Zheng</a:t>
            </a:r>
            <a:r>
              <a:rPr lang="en-US" dirty="0"/>
              <a:t>.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057400" y="2447330"/>
            <a:ext cx="688063" cy="90547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1828800" y="4276130"/>
            <a:ext cx="916663" cy="121027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6403063" y="2447330"/>
            <a:ext cx="1064537" cy="90547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6403063" y="4276130"/>
            <a:ext cx="1064537" cy="107177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514600" y="2590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1.48</a:t>
            </a:r>
            <a:endParaRPr lang="en-US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2390114" y="4881265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0.00</a:t>
            </a:r>
            <a:endParaRPr lang="en-US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7048500" y="2900065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2.54</a:t>
            </a:r>
            <a:endParaRPr lang="en-US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7229192" y="4627349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0.60</a:t>
            </a:r>
            <a:endParaRPr lang="en-US" b="1" dirty="0"/>
          </a:p>
        </p:txBody>
      </p:sp>
      <p:grpSp>
        <p:nvGrpSpPr>
          <p:cNvPr id="35" name="Group 34"/>
          <p:cNvGrpSpPr/>
          <p:nvPr/>
        </p:nvGrpSpPr>
        <p:grpSpPr>
          <a:xfrm>
            <a:off x="2483290" y="3620364"/>
            <a:ext cx="76200" cy="388203"/>
            <a:chOff x="2476500" y="3657600"/>
            <a:chExt cx="76200" cy="388203"/>
          </a:xfrm>
        </p:grpSpPr>
        <p:sp>
          <p:nvSpPr>
            <p:cNvPr id="30" name="Oval 29"/>
            <p:cNvSpPr/>
            <p:nvPr/>
          </p:nvSpPr>
          <p:spPr>
            <a:xfrm>
              <a:off x="2476500" y="3657600"/>
              <a:ext cx="76200" cy="834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aseline="-25000"/>
            </a:p>
          </p:txBody>
        </p:sp>
        <p:sp>
          <p:nvSpPr>
            <p:cNvPr id="36" name="Oval 35"/>
            <p:cNvSpPr/>
            <p:nvPr/>
          </p:nvSpPr>
          <p:spPr>
            <a:xfrm>
              <a:off x="2476500" y="3810000"/>
              <a:ext cx="76200" cy="834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aseline="-25000"/>
            </a:p>
          </p:txBody>
        </p:sp>
        <p:sp>
          <p:nvSpPr>
            <p:cNvPr id="37" name="Oval 36"/>
            <p:cNvSpPr/>
            <p:nvPr/>
          </p:nvSpPr>
          <p:spPr>
            <a:xfrm>
              <a:off x="2476500" y="3962400"/>
              <a:ext cx="76200" cy="834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aseline="-2500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6586396" y="3620364"/>
            <a:ext cx="76200" cy="388203"/>
            <a:chOff x="6477000" y="3653372"/>
            <a:chExt cx="76200" cy="388203"/>
          </a:xfrm>
        </p:grpSpPr>
        <p:sp>
          <p:nvSpPr>
            <p:cNvPr id="38" name="Oval 37"/>
            <p:cNvSpPr/>
            <p:nvPr/>
          </p:nvSpPr>
          <p:spPr>
            <a:xfrm>
              <a:off x="6477000" y="3653372"/>
              <a:ext cx="76200" cy="834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aseline="-25000"/>
            </a:p>
          </p:txBody>
        </p:sp>
        <p:sp>
          <p:nvSpPr>
            <p:cNvPr id="39" name="Oval 38"/>
            <p:cNvSpPr/>
            <p:nvPr/>
          </p:nvSpPr>
          <p:spPr>
            <a:xfrm>
              <a:off x="6477000" y="3805772"/>
              <a:ext cx="76200" cy="834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aseline="-25000"/>
            </a:p>
          </p:txBody>
        </p:sp>
        <p:sp>
          <p:nvSpPr>
            <p:cNvPr id="40" name="Oval 39"/>
            <p:cNvSpPr/>
            <p:nvPr/>
          </p:nvSpPr>
          <p:spPr>
            <a:xfrm>
              <a:off x="6477000" y="3958172"/>
              <a:ext cx="76200" cy="834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aseline="-25000"/>
            </a:p>
          </p:txBody>
        </p:sp>
      </p:grpSp>
    </p:spTree>
    <p:extLst>
      <p:ext uri="{BB962C8B-B14F-4D97-AF65-F5344CB8AC3E}">
        <p14:creationId xmlns:p14="http://schemas.microsoft.com/office/powerpoint/2010/main" val="46908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4800600" y="5347899"/>
            <a:ext cx="4191000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An Optimal-time </a:t>
            </a:r>
            <a:r>
              <a:rPr lang="en-US" b="1" dirty="0" err="1"/>
              <a:t>Binarization</a:t>
            </a:r>
            <a:r>
              <a:rPr lang="en-US" b="1" dirty="0"/>
              <a:t> Algorithm for Linear Context-Free Rewriting Systems with Fan-out Two.</a:t>
            </a:r>
          </a:p>
          <a:p>
            <a:r>
              <a:rPr lang="en-US" dirty="0"/>
              <a:t>C. </a:t>
            </a:r>
            <a:r>
              <a:rPr lang="en-US" dirty="0" smtClean="0"/>
              <a:t>Gomez-Rodriguez</a:t>
            </a:r>
            <a:r>
              <a:rPr lang="en-US" dirty="0"/>
              <a:t>, G. </a:t>
            </a:r>
            <a:r>
              <a:rPr lang="en-US" dirty="0" err="1"/>
              <a:t>Satta</a:t>
            </a:r>
            <a:r>
              <a:rPr lang="en-US" dirty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Results: Edge Influences, ACL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9536-A2FE-468C-B99B-1E95D10A7BD1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745463" y="3352800"/>
            <a:ext cx="3657600" cy="923330"/>
          </a:xfrm>
          <a:prstGeom prst="rect">
            <a:avLst/>
          </a:prstGeom>
          <a:solidFill>
            <a:srgbClr val="FF0000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A Hierarchical Phrase-Based Model for Statistical Machine </a:t>
            </a:r>
            <a:r>
              <a:rPr lang="en-US" b="1" dirty="0" smtClean="0"/>
              <a:t>Translation.</a:t>
            </a:r>
          </a:p>
          <a:p>
            <a:r>
              <a:rPr lang="en-US" dirty="0" smtClean="0"/>
              <a:t>D</a:t>
            </a:r>
            <a:r>
              <a:rPr lang="en-US" dirty="0"/>
              <a:t>. Chiang.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4800" y="1524000"/>
            <a:ext cx="3962400" cy="923330"/>
          </a:xfrm>
          <a:prstGeom prst="rect">
            <a:avLst/>
          </a:prstGeom>
          <a:solidFill>
            <a:srgbClr val="FFFF00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Discriminative Training and Maximum Entropy Models for Statistical Machine Translation.</a:t>
            </a:r>
            <a:r>
              <a:rPr lang="en-US" dirty="0"/>
              <a:t> F. </a:t>
            </a:r>
            <a:r>
              <a:rPr lang="en-US" dirty="0" err="1"/>
              <a:t>Och</a:t>
            </a:r>
            <a:r>
              <a:rPr lang="en-US" dirty="0"/>
              <a:t> and H. Ney.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4800" y="5486400"/>
            <a:ext cx="3962400" cy="923330"/>
          </a:xfrm>
          <a:prstGeom prst="rect">
            <a:avLst/>
          </a:prstGeom>
          <a:solidFill>
            <a:srgbClr val="FFFF00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BLEU: a Method for Automatic Evaluation of Machine Translation. </a:t>
            </a:r>
            <a:endParaRPr lang="en-US" b="1" dirty="0" smtClean="0"/>
          </a:p>
          <a:p>
            <a:r>
              <a:rPr lang="en-US" dirty="0" smtClean="0"/>
              <a:t>K</a:t>
            </a:r>
            <a:r>
              <a:rPr lang="en-US" dirty="0"/>
              <a:t>. </a:t>
            </a:r>
            <a:r>
              <a:rPr lang="en-US" dirty="0" err="1"/>
              <a:t>Papineni</a:t>
            </a:r>
            <a:r>
              <a:rPr lang="en-US" dirty="0"/>
              <a:t>, S. </a:t>
            </a:r>
            <a:r>
              <a:rPr lang="en-US" dirty="0" err="1"/>
              <a:t>Roukos</a:t>
            </a:r>
            <a:r>
              <a:rPr lang="en-US" dirty="0"/>
              <a:t>, T. Ward, W. Zhu.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486400" y="1524000"/>
            <a:ext cx="3505200" cy="923330"/>
          </a:xfrm>
          <a:prstGeom prst="rect">
            <a:avLst/>
          </a:prstGeom>
          <a:solidFill>
            <a:srgbClr val="FFFF00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Toward Smaller, Faster, and Better Hierarchical Phrase-based </a:t>
            </a:r>
            <a:r>
              <a:rPr lang="en-US" b="1" dirty="0" smtClean="0"/>
              <a:t>SMT.</a:t>
            </a:r>
          </a:p>
          <a:p>
            <a:r>
              <a:rPr lang="en-US" dirty="0" smtClean="0"/>
              <a:t>M</a:t>
            </a:r>
            <a:r>
              <a:rPr lang="en-US" dirty="0"/>
              <a:t>. Yang, J. </a:t>
            </a:r>
            <a:r>
              <a:rPr lang="en-US" dirty="0" err="1"/>
              <a:t>Zheng</a:t>
            </a:r>
            <a:r>
              <a:rPr lang="en-US" dirty="0"/>
              <a:t>.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057400" y="2447330"/>
            <a:ext cx="688063" cy="90547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1828800" y="4276130"/>
            <a:ext cx="916663" cy="121027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6403063" y="2447330"/>
            <a:ext cx="1064537" cy="90547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6403063" y="4276130"/>
            <a:ext cx="1064537" cy="107177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514600" y="2590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1.48</a:t>
            </a:r>
            <a:endParaRPr lang="en-US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2390114" y="4881265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0.00</a:t>
            </a:r>
            <a:endParaRPr lang="en-US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7048500" y="2900065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2.54</a:t>
            </a:r>
            <a:endParaRPr lang="en-US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7229192" y="4627349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0.60</a:t>
            </a:r>
            <a:endParaRPr lang="en-US" b="1" dirty="0"/>
          </a:p>
        </p:txBody>
      </p:sp>
      <p:grpSp>
        <p:nvGrpSpPr>
          <p:cNvPr id="35" name="Group 34"/>
          <p:cNvGrpSpPr/>
          <p:nvPr/>
        </p:nvGrpSpPr>
        <p:grpSpPr>
          <a:xfrm>
            <a:off x="2483290" y="3620364"/>
            <a:ext cx="76200" cy="388203"/>
            <a:chOff x="2476500" y="3657600"/>
            <a:chExt cx="76200" cy="388203"/>
          </a:xfrm>
        </p:grpSpPr>
        <p:sp>
          <p:nvSpPr>
            <p:cNvPr id="30" name="Oval 29"/>
            <p:cNvSpPr/>
            <p:nvPr/>
          </p:nvSpPr>
          <p:spPr>
            <a:xfrm>
              <a:off x="2476500" y="3657600"/>
              <a:ext cx="76200" cy="834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aseline="-25000"/>
            </a:p>
          </p:txBody>
        </p:sp>
        <p:sp>
          <p:nvSpPr>
            <p:cNvPr id="36" name="Oval 35"/>
            <p:cNvSpPr/>
            <p:nvPr/>
          </p:nvSpPr>
          <p:spPr>
            <a:xfrm>
              <a:off x="2476500" y="3810000"/>
              <a:ext cx="76200" cy="834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aseline="-25000"/>
            </a:p>
          </p:txBody>
        </p:sp>
        <p:sp>
          <p:nvSpPr>
            <p:cNvPr id="37" name="Oval 36"/>
            <p:cNvSpPr/>
            <p:nvPr/>
          </p:nvSpPr>
          <p:spPr>
            <a:xfrm>
              <a:off x="2476500" y="3962400"/>
              <a:ext cx="76200" cy="834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aseline="-2500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6586396" y="3620364"/>
            <a:ext cx="76200" cy="388203"/>
            <a:chOff x="6477000" y="3653372"/>
            <a:chExt cx="76200" cy="388203"/>
          </a:xfrm>
        </p:grpSpPr>
        <p:sp>
          <p:nvSpPr>
            <p:cNvPr id="38" name="Oval 37"/>
            <p:cNvSpPr/>
            <p:nvPr/>
          </p:nvSpPr>
          <p:spPr>
            <a:xfrm>
              <a:off x="6477000" y="3653372"/>
              <a:ext cx="76200" cy="834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aseline="-25000"/>
            </a:p>
          </p:txBody>
        </p:sp>
        <p:sp>
          <p:nvSpPr>
            <p:cNvPr id="39" name="Oval 38"/>
            <p:cNvSpPr/>
            <p:nvPr/>
          </p:nvSpPr>
          <p:spPr>
            <a:xfrm>
              <a:off x="6477000" y="3805772"/>
              <a:ext cx="76200" cy="834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aseline="-25000"/>
            </a:p>
          </p:txBody>
        </p:sp>
        <p:sp>
          <p:nvSpPr>
            <p:cNvPr id="40" name="Oval 39"/>
            <p:cNvSpPr/>
            <p:nvPr/>
          </p:nvSpPr>
          <p:spPr>
            <a:xfrm>
              <a:off x="6477000" y="3958172"/>
              <a:ext cx="76200" cy="834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aseline="-25000"/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268962" y="3227444"/>
            <a:ext cx="2017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Related SMT paper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 flipV="1">
            <a:off x="1277480" y="2514600"/>
            <a:ext cx="247274" cy="69487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15561" y="4008567"/>
            <a:ext cx="17238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BLEU </a:t>
            </a:r>
            <a:r>
              <a:rPr lang="en-US" b="1" dirty="0" smtClean="0">
                <a:solidFill>
                  <a:srgbClr val="FF0000"/>
                </a:solidFill>
              </a:rPr>
              <a:t>evaluation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technique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1181664" y="4669301"/>
            <a:ext cx="219453" cy="79326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7778058" y="2813189"/>
            <a:ext cx="13529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Builds </a:t>
            </a:r>
            <a:r>
              <a:rPr lang="en-US" b="1" dirty="0" smtClean="0">
                <a:solidFill>
                  <a:srgbClr val="FF0000"/>
                </a:solidFill>
              </a:rPr>
              <a:t>upon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the </a:t>
            </a:r>
            <a:r>
              <a:rPr lang="en-US" b="1" dirty="0" smtClean="0">
                <a:solidFill>
                  <a:srgbClr val="FF0000"/>
                </a:solidFill>
              </a:rPr>
              <a:t>method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 flipH="1" flipV="1">
            <a:off x="8039100" y="2447330"/>
            <a:ext cx="261230" cy="37739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7790507" y="4470232"/>
            <a:ext cx="1410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Not </a:t>
            </a:r>
            <a:r>
              <a:rPr lang="en-US" b="1" dirty="0" smtClean="0">
                <a:solidFill>
                  <a:srgbClr val="FF0000"/>
                </a:solidFill>
              </a:rPr>
              <a:t>related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 flipH="1">
            <a:off x="8169715" y="4812015"/>
            <a:ext cx="428060" cy="53588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247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Box 55"/>
          <p:cNvSpPr txBox="1"/>
          <p:nvPr/>
        </p:nvSpPr>
        <p:spPr>
          <a:xfrm>
            <a:off x="4800600" y="5347899"/>
            <a:ext cx="4191000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Multi-time Models for Temporally Abstract Planning.</a:t>
            </a:r>
            <a:r>
              <a:rPr lang="en-US" dirty="0"/>
              <a:t> D. </a:t>
            </a:r>
            <a:r>
              <a:rPr lang="en-US" dirty="0" err="1"/>
              <a:t>Precup</a:t>
            </a:r>
            <a:r>
              <a:rPr lang="en-US" dirty="0"/>
              <a:t>, R. Sutton.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Results: Edge Influences, </a:t>
            </a:r>
            <a:r>
              <a:rPr lang="en-US" dirty="0" smtClean="0"/>
              <a:t>NIPS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9536-A2FE-468C-B99B-1E95D10A7BD1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745463" y="3359877"/>
            <a:ext cx="3657600" cy="646331"/>
          </a:xfrm>
          <a:prstGeom prst="rect">
            <a:avLst/>
          </a:prstGeom>
          <a:solidFill>
            <a:srgbClr val="FF0000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Feudal Reinforcement Learning</a:t>
            </a:r>
            <a:r>
              <a:rPr lang="en-US" b="1" dirty="0" smtClean="0"/>
              <a:t>.</a:t>
            </a:r>
          </a:p>
          <a:p>
            <a:r>
              <a:rPr lang="en-US" dirty="0" smtClean="0"/>
              <a:t>P</a:t>
            </a:r>
            <a:r>
              <a:rPr lang="en-US" dirty="0"/>
              <a:t>. Dayan, G. Hinton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" y="1524000"/>
            <a:ext cx="4038600" cy="923330"/>
          </a:xfrm>
          <a:prstGeom prst="rect">
            <a:avLst/>
          </a:prstGeom>
          <a:solidFill>
            <a:srgbClr val="FFFF00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Memory-based Reinforcement Learning: Efficient Computation with Prioritized Sweeping.</a:t>
            </a:r>
            <a:r>
              <a:rPr lang="en-US" dirty="0"/>
              <a:t> A. Moore, C. </a:t>
            </a:r>
            <a:r>
              <a:rPr lang="en-US" dirty="0" err="1"/>
              <a:t>Atkeson</a:t>
            </a:r>
            <a:r>
              <a:rPr lang="en-US" dirty="0"/>
              <a:t>.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04800" y="5486400"/>
            <a:ext cx="3962400" cy="923330"/>
          </a:xfrm>
          <a:prstGeom prst="rect">
            <a:avLst/>
          </a:prstGeom>
          <a:solidFill>
            <a:srgbClr val="FFFF00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A Delay-Line Based Motion Detection Chip</a:t>
            </a:r>
            <a:r>
              <a:rPr lang="en-US" b="1" dirty="0" smtClean="0"/>
              <a:t>.</a:t>
            </a:r>
            <a:r>
              <a:rPr lang="en-US" dirty="0" smtClean="0"/>
              <a:t> </a:t>
            </a:r>
            <a:r>
              <a:rPr lang="en-US" dirty="0"/>
              <a:t>T. </a:t>
            </a:r>
            <a:r>
              <a:rPr lang="en-US" dirty="0" err="1"/>
              <a:t>Horiuchi</a:t>
            </a:r>
            <a:r>
              <a:rPr lang="en-US" dirty="0"/>
              <a:t>, J. </a:t>
            </a:r>
            <a:r>
              <a:rPr lang="en-US" dirty="0" err="1"/>
              <a:t>Lazzaro</a:t>
            </a:r>
            <a:r>
              <a:rPr lang="en-US" dirty="0"/>
              <a:t>, A. Moore, C. Koch.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467916" y="1247001"/>
            <a:ext cx="3505200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The </a:t>
            </a:r>
            <a:r>
              <a:rPr lang="en-US" b="1" dirty="0" err="1"/>
              <a:t>Parti</a:t>
            </a:r>
            <a:r>
              <a:rPr lang="en-US" b="1" dirty="0"/>
              <a:t>-Game Algorithm for Variable Resolution Reinforcement Learning in Multidimensional State-Spaces.</a:t>
            </a:r>
            <a:r>
              <a:rPr lang="en-US" dirty="0"/>
              <a:t> A. Moore.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057400" y="2447330"/>
            <a:ext cx="688063" cy="90547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1752600" y="4025811"/>
            <a:ext cx="1189021" cy="146058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6403063" y="2447330"/>
            <a:ext cx="1064537" cy="90547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6324600" y="4008567"/>
            <a:ext cx="1143000" cy="133933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514600" y="2590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5.47</a:t>
            </a:r>
            <a:endParaRPr lang="en-US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2390114" y="4881265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0.00</a:t>
            </a:r>
            <a:endParaRPr lang="en-US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7048500" y="2900065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3.36</a:t>
            </a:r>
            <a:endParaRPr lang="en-US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7229192" y="4627349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1.71</a:t>
            </a:r>
            <a:endParaRPr lang="en-US" b="1" dirty="0"/>
          </a:p>
        </p:txBody>
      </p:sp>
      <p:grpSp>
        <p:nvGrpSpPr>
          <p:cNvPr id="35" name="Group 34"/>
          <p:cNvGrpSpPr/>
          <p:nvPr/>
        </p:nvGrpSpPr>
        <p:grpSpPr>
          <a:xfrm>
            <a:off x="2483290" y="3486582"/>
            <a:ext cx="76200" cy="388203"/>
            <a:chOff x="2476500" y="3657600"/>
            <a:chExt cx="76200" cy="388203"/>
          </a:xfrm>
        </p:grpSpPr>
        <p:sp>
          <p:nvSpPr>
            <p:cNvPr id="30" name="Oval 29"/>
            <p:cNvSpPr/>
            <p:nvPr/>
          </p:nvSpPr>
          <p:spPr>
            <a:xfrm>
              <a:off x="2476500" y="3657600"/>
              <a:ext cx="76200" cy="834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aseline="-25000"/>
            </a:p>
          </p:txBody>
        </p:sp>
        <p:sp>
          <p:nvSpPr>
            <p:cNvPr id="36" name="Oval 35"/>
            <p:cNvSpPr/>
            <p:nvPr/>
          </p:nvSpPr>
          <p:spPr>
            <a:xfrm>
              <a:off x="2476500" y="3810000"/>
              <a:ext cx="76200" cy="834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aseline="-25000"/>
            </a:p>
          </p:txBody>
        </p:sp>
        <p:sp>
          <p:nvSpPr>
            <p:cNvPr id="37" name="Oval 36"/>
            <p:cNvSpPr/>
            <p:nvPr/>
          </p:nvSpPr>
          <p:spPr>
            <a:xfrm>
              <a:off x="2476500" y="3962400"/>
              <a:ext cx="76200" cy="834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aseline="-2500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6586396" y="3488941"/>
            <a:ext cx="76200" cy="388203"/>
            <a:chOff x="6477000" y="3653372"/>
            <a:chExt cx="76200" cy="388203"/>
          </a:xfrm>
        </p:grpSpPr>
        <p:sp>
          <p:nvSpPr>
            <p:cNvPr id="38" name="Oval 37"/>
            <p:cNvSpPr/>
            <p:nvPr/>
          </p:nvSpPr>
          <p:spPr>
            <a:xfrm>
              <a:off x="6477000" y="3653372"/>
              <a:ext cx="76200" cy="834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aseline="-25000"/>
            </a:p>
          </p:txBody>
        </p:sp>
        <p:sp>
          <p:nvSpPr>
            <p:cNvPr id="39" name="Oval 38"/>
            <p:cNvSpPr/>
            <p:nvPr/>
          </p:nvSpPr>
          <p:spPr>
            <a:xfrm>
              <a:off x="6477000" y="3805772"/>
              <a:ext cx="76200" cy="834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aseline="-25000"/>
            </a:p>
          </p:txBody>
        </p:sp>
        <p:sp>
          <p:nvSpPr>
            <p:cNvPr id="40" name="Oval 39"/>
            <p:cNvSpPr/>
            <p:nvPr/>
          </p:nvSpPr>
          <p:spPr>
            <a:xfrm>
              <a:off x="6477000" y="3958172"/>
              <a:ext cx="76200" cy="834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aseline="-25000"/>
            </a:p>
          </p:txBody>
        </p:sp>
      </p:grpSp>
    </p:spTree>
    <p:extLst>
      <p:ext uri="{BB962C8B-B14F-4D97-AF65-F5344CB8AC3E}">
        <p14:creationId xmlns:p14="http://schemas.microsoft.com/office/powerpoint/2010/main" val="131042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Box 55"/>
          <p:cNvSpPr txBox="1"/>
          <p:nvPr/>
        </p:nvSpPr>
        <p:spPr>
          <a:xfrm>
            <a:off x="4800600" y="5347899"/>
            <a:ext cx="4191000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Multi-time Models for Temporally Abstract Planning.</a:t>
            </a:r>
            <a:r>
              <a:rPr lang="en-US" dirty="0"/>
              <a:t> D. </a:t>
            </a:r>
            <a:r>
              <a:rPr lang="en-US" dirty="0" err="1"/>
              <a:t>Precup</a:t>
            </a:r>
            <a:r>
              <a:rPr lang="en-US" dirty="0"/>
              <a:t>, R. Sutton.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Results: Edge Influences, </a:t>
            </a:r>
            <a:r>
              <a:rPr lang="en-US" dirty="0" smtClean="0"/>
              <a:t>NIPS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9536-A2FE-468C-B99B-1E95D10A7BD1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745463" y="3359877"/>
            <a:ext cx="3657600" cy="646331"/>
          </a:xfrm>
          <a:prstGeom prst="rect">
            <a:avLst/>
          </a:prstGeom>
          <a:solidFill>
            <a:srgbClr val="FF0000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Feudal Reinforcement Learning</a:t>
            </a:r>
            <a:r>
              <a:rPr lang="en-US" b="1" dirty="0" smtClean="0"/>
              <a:t>.</a:t>
            </a:r>
          </a:p>
          <a:p>
            <a:r>
              <a:rPr lang="en-US" dirty="0" smtClean="0"/>
              <a:t>P</a:t>
            </a:r>
            <a:r>
              <a:rPr lang="en-US" dirty="0"/>
              <a:t>. Dayan, G. Hinton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" y="1524000"/>
            <a:ext cx="4038600" cy="923330"/>
          </a:xfrm>
          <a:prstGeom prst="rect">
            <a:avLst/>
          </a:prstGeom>
          <a:solidFill>
            <a:srgbClr val="FFFF00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Memory-based </a:t>
            </a:r>
            <a:r>
              <a:rPr lang="en-US" b="1" dirty="0">
                <a:solidFill>
                  <a:srgbClr val="FF0000"/>
                </a:solidFill>
              </a:rPr>
              <a:t>Reinforcement Learning: </a:t>
            </a:r>
            <a:r>
              <a:rPr lang="en-US" b="1" dirty="0"/>
              <a:t>Efficient Computation with Prioritized Sweeping.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A. Moore</a:t>
            </a:r>
            <a:r>
              <a:rPr lang="en-US" dirty="0"/>
              <a:t>, C. </a:t>
            </a:r>
            <a:r>
              <a:rPr lang="en-US" dirty="0" err="1"/>
              <a:t>Atkeson</a:t>
            </a:r>
            <a:r>
              <a:rPr lang="en-US" dirty="0"/>
              <a:t>.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04800" y="5486400"/>
            <a:ext cx="3962400" cy="923330"/>
          </a:xfrm>
          <a:prstGeom prst="rect">
            <a:avLst/>
          </a:prstGeom>
          <a:solidFill>
            <a:srgbClr val="FFFF00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A Delay-Line Based Motion Detection Chip</a:t>
            </a:r>
            <a:r>
              <a:rPr lang="en-US" b="1" dirty="0" smtClean="0"/>
              <a:t>.</a:t>
            </a:r>
            <a:r>
              <a:rPr lang="en-US" dirty="0" smtClean="0"/>
              <a:t> </a:t>
            </a:r>
            <a:r>
              <a:rPr lang="en-US" dirty="0"/>
              <a:t>T. </a:t>
            </a:r>
            <a:r>
              <a:rPr lang="en-US" dirty="0" err="1"/>
              <a:t>Horiuchi</a:t>
            </a:r>
            <a:r>
              <a:rPr lang="en-US" dirty="0"/>
              <a:t>, J. </a:t>
            </a:r>
            <a:r>
              <a:rPr lang="en-US" dirty="0" err="1"/>
              <a:t>Lazzaro</a:t>
            </a:r>
            <a:r>
              <a:rPr lang="en-US" dirty="0"/>
              <a:t>, A. Moore, C. Koch.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467916" y="1247001"/>
            <a:ext cx="3505200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The </a:t>
            </a:r>
            <a:r>
              <a:rPr lang="en-US" b="1" dirty="0" err="1"/>
              <a:t>Parti</a:t>
            </a:r>
            <a:r>
              <a:rPr lang="en-US" b="1" dirty="0"/>
              <a:t>-Game Algorithm for Variable Resolution </a:t>
            </a:r>
            <a:r>
              <a:rPr lang="en-US" b="1" dirty="0">
                <a:solidFill>
                  <a:srgbClr val="FF0000"/>
                </a:solidFill>
              </a:rPr>
              <a:t>Reinforcement Learning </a:t>
            </a:r>
            <a:r>
              <a:rPr lang="en-US" b="1" dirty="0"/>
              <a:t>in Multidimensional State-Spaces.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A. Moore.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057400" y="2447330"/>
            <a:ext cx="688063" cy="90547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1752600" y="4025811"/>
            <a:ext cx="1189021" cy="146058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6403063" y="2447330"/>
            <a:ext cx="1064537" cy="90547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6324600" y="4008567"/>
            <a:ext cx="1143000" cy="133933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514600" y="2590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5.47</a:t>
            </a:r>
            <a:endParaRPr lang="en-US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2390114" y="4881265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0.00</a:t>
            </a:r>
            <a:endParaRPr lang="en-US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7048500" y="2900065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3.36</a:t>
            </a:r>
            <a:endParaRPr lang="en-US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7229192" y="4627349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1.71</a:t>
            </a:r>
            <a:endParaRPr lang="en-US" b="1" dirty="0"/>
          </a:p>
        </p:txBody>
      </p:sp>
      <p:grpSp>
        <p:nvGrpSpPr>
          <p:cNvPr id="35" name="Group 34"/>
          <p:cNvGrpSpPr/>
          <p:nvPr/>
        </p:nvGrpSpPr>
        <p:grpSpPr>
          <a:xfrm>
            <a:off x="2483290" y="3486582"/>
            <a:ext cx="76200" cy="388203"/>
            <a:chOff x="2476500" y="3657600"/>
            <a:chExt cx="76200" cy="388203"/>
          </a:xfrm>
        </p:grpSpPr>
        <p:sp>
          <p:nvSpPr>
            <p:cNvPr id="30" name="Oval 29"/>
            <p:cNvSpPr/>
            <p:nvPr/>
          </p:nvSpPr>
          <p:spPr>
            <a:xfrm>
              <a:off x="2476500" y="3657600"/>
              <a:ext cx="76200" cy="834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aseline="-25000"/>
            </a:p>
          </p:txBody>
        </p:sp>
        <p:sp>
          <p:nvSpPr>
            <p:cNvPr id="36" name="Oval 35"/>
            <p:cNvSpPr/>
            <p:nvPr/>
          </p:nvSpPr>
          <p:spPr>
            <a:xfrm>
              <a:off x="2476500" y="3810000"/>
              <a:ext cx="76200" cy="834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aseline="-25000"/>
            </a:p>
          </p:txBody>
        </p:sp>
        <p:sp>
          <p:nvSpPr>
            <p:cNvPr id="37" name="Oval 36"/>
            <p:cNvSpPr/>
            <p:nvPr/>
          </p:nvSpPr>
          <p:spPr>
            <a:xfrm>
              <a:off x="2476500" y="3962400"/>
              <a:ext cx="76200" cy="834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aseline="-2500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6586396" y="3488941"/>
            <a:ext cx="76200" cy="388203"/>
            <a:chOff x="6477000" y="3653372"/>
            <a:chExt cx="76200" cy="388203"/>
          </a:xfrm>
        </p:grpSpPr>
        <p:sp>
          <p:nvSpPr>
            <p:cNvPr id="38" name="Oval 37"/>
            <p:cNvSpPr/>
            <p:nvPr/>
          </p:nvSpPr>
          <p:spPr>
            <a:xfrm>
              <a:off x="6477000" y="3653372"/>
              <a:ext cx="76200" cy="834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aseline="-25000"/>
            </a:p>
          </p:txBody>
        </p:sp>
        <p:sp>
          <p:nvSpPr>
            <p:cNvPr id="39" name="Oval 38"/>
            <p:cNvSpPr/>
            <p:nvPr/>
          </p:nvSpPr>
          <p:spPr>
            <a:xfrm>
              <a:off x="6477000" y="3805772"/>
              <a:ext cx="76200" cy="834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aseline="-25000"/>
            </a:p>
          </p:txBody>
        </p:sp>
        <p:sp>
          <p:nvSpPr>
            <p:cNvPr id="40" name="Oval 39"/>
            <p:cNvSpPr/>
            <p:nvPr/>
          </p:nvSpPr>
          <p:spPr>
            <a:xfrm>
              <a:off x="6477000" y="3958172"/>
              <a:ext cx="76200" cy="834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aseline="-25000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312344" y="4353447"/>
            <a:ext cx="2017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Irrele</a:t>
            </a:r>
            <a:r>
              <a:rPr lang="en-US" b="1" dirty="0" smtClean="0">
                <a:solidFill>
                  <a:srgbClr val="FF0000"/>
                </a:solidFill>
              </a:rPr>
              <a:t>vant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990600" y="4678233"/>
            <a:ext cx="534153" cy="73196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076700" y="4258017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Less rele</a:t>
            </a:r>
            <a:r>
              <a:rPr lang="en-US" b="1" dirty="0" smtClean="0">
                <a:solidFill>
                  <a:srgbClr val="FF0000"/>
                </a:solidFill>
              </a:rPr>
              <a:t>vant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4640656" y="4608259"/>
            <a:ext cx="534153" cy="73196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503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Straight Arrow Connector 42"/>
          <p:cNvCxnSpPr/>
          <p:nvPr/>
        </p:nvCxnSpPr>
        <p:spPr>
          <a:xfrm flipH="1" flipV="1">
            <a:off x="5522704" y="2646571"/>
            <a:ext cx="190500" cy="866776"/>
          </a:xfrm>
          <a:prstGeom prst="straightConnector1">
            <a:avLst/>
          </a:prstGeom>
          <a:ln w="635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4891046" y="2632283"/>
            <a:ext cx="457200" cy="2514600"/>
          </a:xfrm>
          <a:prstGeom prst="straightConnector1">
            <a:avLst/>
          </a:prstGeom>
          <a:ln w="762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 flipV="1">
            <a:off x="5754270" y="3940027"/>
            <a:ext cx="161925" cy="962025"/>
          </a:xfrm>
          <a:prstGeom prst="straightConnector1">
            <a:avLst/>
          </a:prstGeom>
          <a:ln w="508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3631992" y="4340767"/>
            <a:ext cx="499268" cy="842963"/>
          </a:xfrm>
          <a:prstGeom prst="straightConnector1">
            <a:avLst/>
          </a:prstGeom>
          <a:ln w="381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3351004" y="4340767"/>
            <a:ext cx="0" cy="804863"/>
          </a:xfrm>
          <a:prstGeom prst="straightConnector1">
            <a:avLst/>
          </a:prstGeom>
          <a:ln w="381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4570204" y="4340767"/>
            <a:ext cx="147638" cy="804863"/>
          </a:xfrm>
          <a:prstGeom prst="straightConnector1">
            <a:avLst/>
          </a:prstGeom>
          <a:ln w="254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Exploring a New Scientific 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400" dirty="0" smtClean="0"/>
          </a:p>
          <a:p>
            <a:endParaRPr lang="en-US" sz="2400" dirty="0" smtClean="0"/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4475957" y="2667000"/>
            <a:ext cx="4572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C:\Users\Jimmy\AppData\Local\Microsoft\Windows\Temporary Internet Files\Content.IE5\NQ0K8VTV\MC900432599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28157" y="5105400"/>
            <a:ext cx="877887" cy="877887"/>
          </a:xfrm>
          <a:prstGeom prst="rect">
            <a:avLst/>
          </a:prstGeom>
          <a:noFill/>
        </p:spPr>
      </p:pic>
      <p:pic>
        <p:nvPicPr>
          <p:cNvPr id="12" name="Picture 2" descr="C:\Users\Jimmy\AppData\Local\Microsoft\Windows\Temporary Internet Files\Content.IE5\NQ0K8VTV\MC900432599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0757" y="1905000"/>
            <a:ext cx="877887" cy="877887"/>
          </a:xfrm>
          <a:prstGeom prst="rect">
            <a:avLst/>
          </a:prstGeom>
          <a:noFill/>
        </p:spPr>
      </p:pic>
      <p:pic>
        <p:nvPicPr>
          <p:cNvPr id="15" name="Picture 2" descr="C:\Users\Jimmy\AppData\Local\Microsoft\Windows\Temporary Internet Files\Content.IE5\NQ0K8VTV\MC900432599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42557" y="3581400"/>
            <a:ext cx="877887" cy="877887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9536-A2FE-468C-B99B-1E95D10A7BD1}" type="slidenum">
              <a:rPr lang="en-US" smtClean="0"/>
              <a:pPr/>
              <a:t>4</a:t>
            </a:fld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4494004" y="2664367"/>
            <a:ext cx="457200" cy="990600"/>
          </a:xfrm>
          <a:prstGeom prst="straightConnector1">
            <a:avLst/>
          </a:prstGeom>
          <a:ln w="889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Picture 2" descr="C:\Users\Jimmy\AppData\Local\Microsoft\Windows\Temporary Internet Files\Content.IE5\NQ0K8VTV\MC900432599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0003" y="5074693"/>
            <a:ext cx="1374233" cy="1374233"/>
          </a:xfrm>
          <a:prstGeom prst="rect">
            <a:avLst/>
          </a:prstGeom>
          <a:noFill/>
        </p:spPr>
      </p:pic>
      <p:pic>
        <p:nvPicPr>
          <p:cNvPr id="33" name="Picture 2" descr="C:\Users\Jimmy\AppData\Local\Microsoft\Windows\Temporary Internet Files\Content.IE5\NQ0K8VTV\MC900432599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1278" y="3940027"/>
            <a:ext cx="492667" cy="492667"/>
          </a:xfrm>
          <a:prstGeom prst="rect">
            <a:avLst/>
          </a:prstGeom>
          <a:noFill/>
        </p:spPr>
      </p:pic>
      <p:pic>
        <p:nvPicPr>
          <p:cNvPr id="35" name="Picture 2" descr="C:\Users\Jimmy\AppData\Local\Microsoft\Windows\Temporary Internet Files\Content.IE5\NQ0K8VTV\MC900432599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8224" y="5099175"/>
            <a:ext cx="667753" cy="667753"/>
          </a:xfrm>
          <a:prstGeom prst="rect">
            <a:avLst/>
          </a:prstGeom>
          <a:noFill/>
        </p:spPr>
      </p:pic>
      <p:pic>
        <p:nvPicPr>
          <p:cNvPr id="36" name="Picture 2" descr="C:\Users\Jimmy\AppData\Local\Microsoft\Windows\Temporary Internet Files\Content.IE5\NQ0K8VTV\MC900432599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7804" y="1143000"/>
            <a:ext cx="1924633" cy="1924633"/>
          </a:xfrm>
          <a:prstGeom prst="rect">
            <a:avLst/>
          </a:prstGeom>
          <a:noFill/>
        </p:spPr>
      </p:pic>
      <p:pic>
        <p:nvPicPr>
          <p:cNvPr id="6" name="Picture 2" descr="C:\Users\Jimmy\AppData\Local\Microsoft\Windows\Temporary Internet Files\Content.IE5\NQ0K8VTV\MC900432599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9700" y="3438921"/>
            <a:ext cx="1162843" cy="1162843"/>
          </a:xfrm>
          <a:prstGeom prst="rect">
            <a:avLst/>
          </a:prstGeom>
          <a:noFill/>
        </p:spPr>
      </p:pic>
      <p:pic>
        <p:nvPicPr>
          <p:cNvPr id="29" name="Picture 2" descr="C:\Users\Jimmy\AppData\Local\Microsoft\Windows\Temporary Internet Files\Content.IE5\NQ0K8VTV\MC900432599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31310" y="4840286"/>
            <a:ext cx="990600" cy="990600"/>
          </a:xfrm>
          <a:prstGeom prst="rect">
            <a:avLst/>
          </a:prstGeom>
          <a:noFill/>
        </p:spPr>
      </p:pic>
      <p:sp>
        <p:nvSpPr>
          <p:cNvPr id="44" name="TextBox 43"/>
          <p:cNvSpPr txBox="1"/>
          <p:nvPr/>
        </p:nvSpPr>
        <p:spPr>
          <a:xfrm>
            <a:off x="100472" y="2438400"/>
            <a:ext cx="506550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/>
              <a:t>What are the influence relationships between articles?</a:t>
            </a:r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19496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/ 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Topical Influence </a:t>
            </a:r>
            <a:r>
              <a:rPr lang="en-US" sz="2400" dirty="0" smtClean="0"/>
              <a:t>is a quantitative measure of scientific impact which exploits the </a:t>
            </a:r>
            <a:r>
              <a:rPr lang="en-US" sz="2400" b="1" dirty="0" smtClean="0">
                <a:solidFill>
                  <a:srgbClr val="FF0000"/>
                </a:solidFill>
              </a:rPr>
              <a:t>content</a:t>
            </a:r>
            <a:r>
              <a:rPr lang="en-US" sz="2400" dirty="0" smtClean="0"/>
              <a:t> of the </a:t>
            </a:r>
            <a:r>
              <a:rPr lang="en-US" sz="2400" dirty="0" smtClean="0"/>
              <a:t>articles as well as the citation graph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endParaRPr lang="en-US" sz="2400" b="1" dirty="0" smtClean="0">
              <a:solidFill>
                <a:srgbClr val="FF0000"/>
              </a:solidFill>
            </a:endParaRPr>
          </a:p>
          <a:p>
            <a:r>
              <a:rPr lang="en-US" sz="2400" b="1" dirty="0" smtClean="0">
                <a:solidFill>
                  <a:srgbClr val="FF0000"/>
                </a:solidFill>
              </a:rPr>
              <a:t>Topical Influence Regression</a:t>
            </a:r>
            <a:r>
              <a:rPr lang="en-US" sz="2400" dirty="0" smtClean="0"/>
              <a:t> can be used to infer topical influence, per article and per citation edge</a:t>
            </a:r>
          </a:p>
          <a:p>
            <a:endParaRPr lang="en-US" sz="2400" dirty="0"/>
          </a:p>
          <a:p>
            <a:r>
              <a:rPr lang="en-US" sz="2400" dirty="0" smtClean="0"/>
              <a:t>Future work</a:t>
            </a:r>
          </a:p>
          <a:p>
            <a:pPr lvl="1"/>
            <a:r>
              <a:rPr lang="en-US" sz="2000" dirty="0" smtClean="0"/>
              <a:t>Authors, </a:t>
            </a:r>
            <a:r>
              <a:rPr lang="en-US" sz="2000" dirty="0"/>
              <a:t>j</a:t>
            </a:r>
            <a:r>
              <a:rPr lang="en-US" sz="2000" dirty="0" smtClean="0"/>
              <a:t>ournals</a:t>
            </a:r>
          </a:p>
          <a:p>
            <a:pPr lvl="1"/>
            <a:r>
              <a:rPr lang="en-US" sz="2000" dirty="0" smtClean="0"/>
              <a:t>Citation context</a:t>
            </a:r>
          </a:p>
          <a:p>
            <a:pPr lvl="1"/>
            <a:r>
              <a:rPr lang="en-US" sz="2000" dirty="0" smtClean="0"/>
              <a:t>Temporal dynamics</a:t>
            </a:r>
          </a:p>
          <a:p>
            <a:pPr lvl="1"/>
            <a:r>
              <a:rPr lang="en-US" sz="2000" dirty="0" smtClean="0"/>
              <a:t>Application to social media</a:t>
            </a:r>
          </a:p>
          <a:p>
            <a:pPr lvl="1"/>
            <a:r>
              <a:rPr lang="en-US" sz="2000" dirty="0" smtClean="0"/>
              <a:t>Other dimensions of scientific importance</a:t>
            </a:r>
            <a:endParaRPr lang="en-US" sz="2400" dirty="0" smtClean="0"/>
          </a:p>
          <a:p>
            <a:pPr lvl="1"/>
            <a:endParaRPr lang="en-US" sz="2400" dirty="0"/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  <a:p>
            <a:pPr lvl="1"/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9536-A2FE-468C-B99B-1E95D10A7BD1}" type="slidenum">
              <a:rPr lang="en-US" smtClean="0"/>
              <a:pPr/>
              <a:t>40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9536-A2FE-468C-B99B-1E95D10A7BD1}" type="slidenum">
              <a:rPr lang="en-US" smtClean="0"/>
              <a:pPr/>
              <a:t>41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b="1" dirty="0" smtClean="0"/>
          </a:p>
          <a:p>
            <a:r>
              <a:rPr lang="en-US" sz="2400" b="1" dirty="0" smtClean="0"/>
              <a:t>Background</a:t>
            </a:r>
            <a:r>
              <a:rPr lang="en-US" sz="2400" dirty="0" smtClean="0"/>
              <a:t>: Modeling scientific </a:t>
            </a:r>
            <a:r>
              <a:rPr lang="en-US" sz="2400" dirty="0" smtClean="0"/>
              <a:t>impact, topic models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b="1" dirty="0" smtClean="0"/>
              <a:t>Metric</a:t>
            </a:r>
            <a:r>
              <a:rPr lang="en-US" sz="2400" dirty="0" smtClean="0"/>
              <a:t>: Topical Influence</a:t>
            </a:r>
          </a:p>
          <a:p>
            <a:endParaRPr lang="en-US" sz="2400" dirty="0" smtClean="0"/>
          </a:p>
          <a:p>
            <a:r>
              <a:rPr lang="en-US" sz="2400" b="1" dirty="0" smtClean="0"/>
              <a:t>Model</a:t>
            </a:r>
            <a:r>
              <a:rPr lang="en-US" sz="2400" dirty="0" smtClean="0"/>
              <a:t>: Topical Influence Regression</a:t>
            </a:r>
          </a:p>
          <a:p>
            <a:endParaRPr lang="en-US" sz="2400" dirty="0" smtClean="0"/>
          </a:p>
          <a:p>
            <a:r>
              <a:rPr lang="en-US" sz="2400" b="1" dirty="0" smtClean="0"/>
              <a:t>Inference Algorithm</a:t>
            </a:r>
          </a:p>
          <a:p>
            <a:endParaRPr lang="en-US" sz="2400" dirty="0" smtClean="0"/>
          </a:p>
          <a:p>
            <a:r>
              <a:rPr lang="en-US" sz="2400" b="1" dirty="0" smtClean="0"/>
              <a:t>Experimental Results</a:t>
            </a:r>
            <a:endParaRPr lang="en-US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9536-A2FE-468C-B99B-1E95D10A7BD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32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Arrow Connector 12"/>
          <p:cNvCxnSpPr>
            <a:stCxn id="9" idx="3"/>
          </p:cNvCxnSpPr>
          <p:nvPr/>
        </p:nvCxnSpPr>
        <p:spPr>
          <a:xfrm flipV="1">
            <a:off x="1716087" y="3810000"/>
            <a:ext cx="265113" cy="9723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7" idx="3"/>
          </p:cNvCxnSpPr>
          <p:nvPr/>
        </p:nvCxnSpPr>
        <p:spPr>
          <a:xfrm flipV="1">
            <a:off x="1944687" y="3810002"/>
            <a:ext cx="170657" cy="1200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1371600" y="3733800"/>
            <a:ext cx="5334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2209800" y="3810000"/>
            <a:ext cx="18256" cy="11795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2362200" y="3810000"/>
            <a:ext cx="22860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Users\Jimmy\AppData\Local\Microsoft\Windows\Temporary Internet Files\Content.IE5\NQ0K8VTV\MC900432599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5029200"/>
            <a:ext cx="877887" cy="87788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Can’t We Just Use Citation Counts?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Many citations are made out of </a:t>
            </a:r>
            <a:r>
              <a:rPr lang="en-US" sz="2400" dirty="0"/>
              <a:t>“</a:t>
            </a:r>
            <a:r>
              <a:rPr lang="en-US" sz="2400" b="1" dirty="0">
                <a:solidFill>
                  <a:srgbClr val="FF0000"/>
                </a:solidFill>
              </a:rPr>
              <a:t>politeness</a:t>
            </a:r>
            <a:r>
              <a:rPr lang="en-US" sz="2400" dirty="0"/>
              <a:t>, </a:t>
            </a:r>
            <a:r>
              <a:rPr lang="en-US" sz="2400" b="1" dirty="0">
                <a:solidFill>
                  <a:srgbClr val="FF0000"/>
                </a:solidFill>
              </a:rPr>
              <a:t>policy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or </a:t>
            </a:r>
            <a:r>
              <a:rPr lang="en-US" sz="2400" b="1" dirty="0">
                <a:solidFill>
                  <a:srgbClr val="FF0000"/>
                </a:solidFill>
              </a:rPr>
              <a:t>piety</a:t>
            </a:r>
            <a:r>
              <a:rPr lang="en-US" sz="2400" dirty="0"/>
              <a:t>” [</a:t>
            </a:r>
            <a:r>
              <a:rPr lang="en-US" sz="2400" dirty="0" err="1"/>
              <a:t>Ziman</a:t>
            </a:r>
            <a:r>
              <a:rPr lang="en-US" sz="2400" dirty="0"/>
              <a:t>, 1968].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pic>
        <p:nvPicPr>
          <p:cNvPr id="1026" name="Picture 2" descr="C:\Users\Jimmy\AppData\Local\Microsoft\Windows\Temporary Internet Files\Content.IE5\NQ0K8VTV\MC900432599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971800"/>
            <a:ext cx="877887" cy="877887"/>
          </a:xfrm>
          <a:prstGeom prst="rect">
            <a:avLst/>
          </a:prstGeom>
          <a:noFill/>
        </p:spPr>
      </p:pic>
      <p:pic>
        <p:nvPicPr>
          <p:cNvPr id="5" name="Picture 2" descr="C:\Users\Jimmy\AppData\Local\Microsoft\Windows\Temporary Internet Files\Content.IE5\NQ0K8VTV\MC900432599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4876800"/>
            <a:ext cx="877887" cy="877887"/>
          </a:xfrm>
          <a:prstGeom prst="rect">
            <a:avLst/>
          </a:prstGeom>
          <a:noFill/>
        </p:spPr>
      </p:pic>
      <p:pic>
        <p:nvPicPr>
          <p:cNvPr id="8" name="Picture 2" descr="C:\Users\Jimmy\AppData\Local\Microsoft\Windows\Temporary Internet Files\Content.IE5\NQ0K8VTV\MC900432599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4724400"/>
            <a:ext cx="877887" cy="877887"/>
          </a:xfrm>
          <a:prstGeom prst="rect">
            <a:avLst/>
          </a:prstGeom>
          <a:noFill/>
        </p:spPr>
      </p:pic>
      <p:pic>
        <p:nvPicPr>
          <p:cNvPr id="7" name="Picture 2" descr="C:\Users\Jimmy\AppData\Local\Microsoft\Windows\Temporary Internet Files\Content.IE5\NQ0K8VTV\MC900432599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4572000"/>
            <a:ext cx="877887" cy="877887"/>
          </a:xfrm>
          <a:prstGeom prst="rect">
            <a:avLst/>
          </a:prstGeom>
          <a:noFill/>
        </p:spPr>
      </p:pic>
      <p:pic>
        <p:nvPicPr>
          <p:cNvPr id="9" name="Picture 2" descr="C:\Users\Jimmy\AppData\Local\Microsoft\Windows\Temporary Internet Files\Content.IE5\NQ0K8VTV\MC900432599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4343400"/>
            <a:ext cx="877887" cy="877887"/>
          </a:xfrm>
          <a:prstGeom prst="rect">
            <a:avLst/>
          </a:prstGeom>
          <a:noFill/>
        </p:spPr>
      </p:pic>
      <p:cxnSp>
        <p:nvCxnSpPr>
          <p:cNvPr id="28" name="Straight Arrow Connector 27"/>
          <p:cNvCxnSpPr/>
          <p:nvPr/>
        </p:nvCxnSpPr>
        <p:spPr>
          <a:xfrm flipV="1">
            <a:off x="6096000" y="3810000"/>
            <a:ext cx="685800" cy="838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 flipV="1">
            <a:off x="7162800" y="3810000"/>
            <a:ext cx="228600" cy="1371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2" descr="C:\Users\Jimmy\AppData\Local\Microsoft\Windows\Temporary Internet Files\Content.IE5\NQ0K8VTV\MC900432599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4800600"/>
            <a:ext cx="877887" cy="877887"/>
          </a:xfrm>
          <a:prstGeom prst="rect">
            <a:avLst/>
          </a:prstGeom>
          <a:noFill/>
        </p:spPr>
      </p:pic>
      <p:pic>
        <p:nvPicPr>
          <p:cNvPr id="31" name="Picture 2" descr="C:\Users\Jimmy\AppData\Local\Microsoft\Windows\Temporary Internet Files\Content.IE5\NQ0K8VTV\MC900432599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3048000"/>
            <a:ext cx="877887" cy="877887"/>
          </a:xfrm>
          <a:prstGeom prst="rect">
            <a:avLst/>
          </a:prstGeom>
          <a:noFill/>
        </p:spPr>
      </p:pic>
      <p:pic>
        <p:nvPicPr>
          <p:cNvPr id="34" name="Picture 2" descr="C:\Users\Jimmy\AppData\Local\Microsoft\Windows\Temporary Internet Files\Content.IE5\NQ0K8VTV\MC900432599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4343400"/>
            <a:ext cx="877887" cy="877887"/>
          </a:xfrm>
          <a:prstGeom prst="rect">
            <a:avLst/>
          </a:prstGeom>
          <a:noFill/>
        </p:spPr>
      </p:pic>
      <p:cxnSp>
        <p:nvCxnSpPr>
          <p:cNvPr id="36" name="Straight Arrow Connector 35"/>
          <p:cNvCxnSpPr/>
          <p:nvPr/>
        </p:nvCxnSpPr>
        <p:spPr>
          <a:xfrm flipV="1">
            <a:off x="6781800" y="3810001"/>
            <a:ext cx="134144" cy="99059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Picture 2" descr="C:\Users\Jimmy\AppData\Local\Microsoft\Windows\Temporary Internet Files\Content.IE5\NQ0K8VTV\MC900432599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4648200"/>
            <a:ext cx="877887" cy="877887"/>
          </a:xfrm>
          <a:prstGeom prst="rect">
            <a:avLst/>
          </a:prstGeom>
          <a:noFill/>
        </p:spPr>
      </p:pic>
      <p:sp>
        <p:nvSpPr>
          <p:cNvPr id="42" name="TextBox 41"/>
          <p:cNvSpPr txBox="1"/>
          <p:nvPr/>
        </p:nvSpPr>
        <p:spPr>
          <a:xfrm>
            <a:off x="2667000" y="3962400"/>
            <a:ext cx="137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Mentioned (A) in passing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7467600" y="3810000"/>
            <a:ext cx="137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Built upon the ideas of (B)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2743200" y="6096000"/>
            <a:ext cx="426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Which article is more influential?</a:t>
            </a:r>
            <a:endParaRPr lang="en-US" sz="2400" dirty="0"/>
          </a:p>
        </p:txBody>
      </p:sp>
      <p:sp>
        <p:nvSpPr>
          <p:cNvPr id="45" name="TextBox 44"/>
          <p:cNvSpPr txBox="1"/>
          <p:nvPr/>
        </p:nvSpPr>
        <p:spPr>
          <a:xfrm>
            <a:off x="457200" y="31242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Article (A)</a:t>
            </a:r>
            <a:endParaRPr lang="en-US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5105400" y="31242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Article (B)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9536-A2FE-468C-B99B-1E95D10A7BD1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Enter: Natural Language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Use NLP techniques to exploit </a:t>
            </a:r>
            <a:r>
              <a:rPr lang="en-US" sz="2800" b="1" dirty="0" smtClean="0">
                <a:solidFill>
                  <a:srgbClr val="FF0000"/>
                </a:solidFill>
              </a:rPr>
              <a:t>textual information </a:t>
            </a:r>
            <a:r>
              <a:rPr lang="en-US" sz="2800" dirty="0" smtClean="0"/>
              <a:t>in conjunction with citation information</a:t>
            </a:r>
          </a:p>
          <a:p>
            <a:endParaRPr lang="en-US" sz="2800" dirty="0"/>
          </a:p>
          <a:p>
            <a:r>
              <a:rPr lang="en-US" sz="2800" dirty="0" smtClean="0"/>
              <a:t>Using this extra information, we should be able to gain a deeper understanding of scientific impact than simple citation counts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9536-A2FE-468C-B99B-1E95D10A7BD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87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Traditional </a:t>
            </a:r>
            <a:r>
              <a:rPr lang="en-US" b="1" dirty="0" err="1" smtClean="0"/>
              <a:t>Bibliometrics</a:t>
            </a:r>
            <a:endParaRPr lang="en-US" b="1" dirty="0" smtClean="0"/>
          </a:p>
          <a:p>
            <a:pPr lvl="1"/>
            <a:r>
              <a:rPr lang="en-US" dirty="0" smtClean="0"/>
              <a:t>Citation counts, journal impact factors, H-Index</a:t>
            </a:r>
          </a:p>
          <a:p>
            <a:r>
              <a:rPr lang="en-US" b="1" dirty="0" smtClean="0"/>
              <a:t>Graph-based</a:t>
            </a:r>
          </a:p>
          <a:p>
            <a:pPr lvl="1"/>
            <a:r>
              <a:rPr lang="en-US" dirty="0" smtClean="0"/>
              <a:t>PageRank on the citation graph</a:t>
            </a:r>
          </a:p>
          <a:p>
            <a:pPr lvl="1"/>
            <a:r>
              <a:rPr lang="en-US" dirty="0" smtClean="0"/>
              <a:t>PageRank on an article similarity graph (Lin, 2008)</a:t>
            </a:r>
          </a:p>
          <a:p>
            <a:r>
              <a:rPr lang="en-US" b="1" dirty="0" smtClean="0"/>
              <a:t>Supervised Machine Learning</a:t>
            </a:r>
          </a:p>
          <a:p>
            <a:pPr lvl="1"/>
            <a:r>
              <a:rPr lang="en-US" dirty="0" smtClean="0"/>
              <a:t>Classifying citation function (</a:t>
            </a:r>
            <a:r>
              <a:rPr lang="en-US" dirty="0" err="1" smtClean="0"/>
              <a:t>Teufel</a:t>
            </a:r>
            <a:r>
              <a:rPr lang="en-US" dirty="0" smtClean="0"/>
              <a:t> et al., 2006)</a:t>
            </a:r>
          </a:p>
          <a:p>
            <a:r>
              <a:rPr lang="en-US" b="1" dirty="0" smtClean="0"/>
              <a:t>NLP / Topic Models</a:t>
            </a:r>
          </a:p>
          <a:p>
            <a:pPr lvl="1"/>
            <a:r>
              <a:rPr lang="en-US" dirty="0" smtClean="0"/>
              <a:t>Dietz et al. (2007), </a:t>
            </a:r>
            <a:r>
              <a:rPr lang="en-US" dirty="0" err="1" smtClean="0"/>
              <a:t>Gerrish</a:t>
            </a:r>
            <a:r>
              <a:rPr lang="en-US" dirty="0" smtClean="0"/>
              <a:t> &amp; </a:t>
            </a:r>
            <a:r>
              <a:rPr lang="en-US" dirty="0" err="1" smtClean="0"/>
              <a:t>Blei</a:t>
            </a:r>
            <a:r>
              <a:rPr lang="en-US" dirty="0" smtClean="0"/>
              <a:t> (2010),</a:t>
            </a:r>
          </a:p>
          <a:p>
            <a:pPr marL="457200" lvl="1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Nallapati</a:t>
            </a:r>
            <a:r>
              <a:rPr lang="en-US" dirty="0" smtClean="0"/>
              <a:t> et al. (2011) …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9536-A2FE-468C-B99B-1E95D10A7BD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82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metric arising from a </a:t>
            </a:r>
            <a:r>
              <a:rPr lang="en-US" b="1" dirty="0" smtClean="0">
                <a:solidFill>
                  <a:srgbClr val="FF0000"/>
                </a:solidFill>
              </a:rPr>
              <a:t>generative probabilistic model </a:t>
            </a:r>
            <a:r>
              <a:rPr lang="en-US" dirty="0" smtClean="0"/>
              <a:t>for scientific corpora</a:t>
            </a:r>
          </a:p>
          <a:p>
            <a:r>
              <a:rPr lang="en-US" dirty="0" smtClean="0"/>
              <a:t>Fully </a:t>
            </a:r>
            <a:r>
              <a:rPr lang="en-US" b="1" dirty="0">
                <a:solidFill>
                  <a:srgbClr val="FF0000"/>
                </a:solidFill>
              </a:rPr>
              <a:t>unsupervised</a:t>
            </a:r>
            <a:endParaRPr lang="en-US" dirty="0" smtClean="0"/>
          </a:p>
          <a:p>
            <a:r>
              <a:rPr lang="en-US" dirty="0" smtClean="0"/>
              <a:t>Exploits both </a:t>
            </a:r>
            <a:r>
              <a:rPr lang="en-US" b="1" dirty="0" smtClean="0">
                <a:solidFill>
                  <a:srgbClr val="FF0000"/>
                </a:solidFill>
              </a:rPr>
              <a:t>textual content</a:t>
            </a:r>
            <a:r>
              <a:rPr lang="en-US" b="1" dirty="0" smtClean="0"/>
              <a:t> </a:t>
            </a:r>
            <a:r>
              <a:rPr lang="en-US" dirty="0" smtClean="0"/>
              <a:t>and the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citation graph</a:t>
            </a:r>
          </a:p>
          <a:p>
            <a:r>
              <a:rPr lang="en-US" dirty="0" smtClean="0"/>
              <a:t>Recovers both </a:t>
            </a:r>
            <a:r>
              <a:rPr lang="en-US" b="1" dirty="0" smtClean="0">
                <a:solidFill>
                  <a:srgbClr val="FF0000"/>
                </a:solidFill>
              </a:rPr>
              <a:t>node-level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FF0000"/>
                </a:solidFill>
              </a:rPr>
              <a:t>edge-level</a:t>
            </a:r>
            <a:r>
              <a:rPr lang="en-US" dirty="0" smtClean="0"/>
              <a:t> influence scores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A flexible, extensible </a:t>
            </a:r>
            <a:r>
              <a:rPr lang="en-US" b="1" dirty="0" smtClean="0">
                <a:solidFill>
                  <a:srgbClr val="FF0000"/>
                </a:solidFill>
              </a:rPr>
              <a:t>regression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framework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9536-A2FE-468C-B99B-1E95D10A7BD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31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11128</TotalTime>
  <Words>1549</Words>
  <Application>Microsoft Office PowerPoint</Application>
  <PresentationFormat>On-screen Show (4:3)</PresentationFormat>
  <Paragraphs>361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Modeling Scientific Impact with Topical Influence Regression</vt:lpstr>
      <vt:lpstr>Exploring a New Scientific Area</vt:lpstr>
      <vt:lpstr>Exploring a New Scientific Area</vt:lpstr>
      <vt:lpstr>Exploring a New Scientific Area</vt:lpstr>
      <vt:lpstr>Outline</vt:lpstr>
      <vt:lpstr>Can’t We Just Use Citation Counts? </vt:lpstr>
      <vt:lpstr>Enter: Natural Language Processing</vt:lpstr>
      <vt:lpstr>Previous Approaches</vt:lpstr>
      <vt:lpstr>Our Approach</vt:lpstr>
      <vt:lpstr>Latent Dirichlet Allocation  Topic Models</vt:lpstr>
      <vt:lpstr>Latent Dirichlet Allocation  and Polya Urns</vt:lpstr>
      <vt:lpstr>A New Metric: Topical Influence</vt:lpstr>
      <vt:lpstr>Topical Influence Regression</vt:lpstr>
      <vt:lpstr>Topical Influence</vt:lpstr>
      <vt:lpstr>Topical Influence</vt:lpstr>
      <vt:lpstr>Topical Influence</vt:lpstr>
      <vt:lpstr>Topical Influence</vt:lpstr>
      <vt:lpstr>Topical Influence</vt:lpstr>
      <vt:lpstr>Topical Influence</vt:lpstr>
      <vt:lpstr>Topical Influence</vt:lpstr>
      <vt:lpstr>Total Topical Influence</vt:lpstr>
      <vt:lpstr>Topical Influence Regression for Edge-level Influence Weights</vt:lpstr>
      <vt:lpstr>Topical Influence Regression for Edge-level Influence Weights</vt:lpstr>
      <vt:lpstr>Inference</vt:lpstr>
      <vt:lpstr>Inference – Collapsed Gibbs Sampler</vt:lpstr>
      <vt:lpstr>Inference – Collapsed Gibbs Sampler</vt:lpstr>
      <vt:lpstr>Experiments</vt:lpstr>
      <vt:lpstr>Model Validation Using Metadata: Number of times the citation occurs in the text</vt:lpstr>
      <vt:lpstr>Self citations</vt:lpstr>
      <vt:lpstr>Log-Likelihood on Held-Out Documents vs LDA</vt:lpstr>
      <vt:lpstr>Log-Likelihood on Held-Out Documents vs LDA</vt:lpstr>
      <vt:lpstr>Results: Most Influential ACL Articles</vt:lpstr>
      <vt:lpstr>Results: Most Influential ACL Articles</vt:lpstr>
      <vt:lpstr>Results: Most Influential NIPS Articles</vt:lpstr>
      <vt:lpstr>Results: Most Influential NIPS Articles</vt:lpstr>
      <vt:lpstr>Results: Edge Influences, ACL</vt:lpstr>
      <vt:lpstr>Results: Edge Influences, ACL</vt:lpstr>
      <vt:lpstr>Results: Edge Influences, NIPS</vt:lpstr>
      <vt:lpstr>Results: Edge Influences, NIPS</vt:lpstr>
      <vt:lpstr>Conclusions / Future Work</vt:lpstr>
      <vt:lpstr>Thanks!</vt:lpstr>
    </vt:vector>
  </TitlesOfParts>
  <Company>Bren School of Information and Computer Sciences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Exploiting Context in Topic Models</dc:title>
  <dc:creator>Jimmy</dc:creator>
  <cp:lastModifiedBy>Jimmy Foulds</cp:lastModifiedBy>
  <cp:revision>210</cp:revision>
  <dcterms:created xsi:type="dcterms:W3CDTF">2012-11-19T04:26:54Z</dcterms:created>
  <dcterms:modified xsi:type="dcterms:W3CDTF">2013-10-19T17:26:57Z</dcterms:modified>
</cp:coreProperties>
</file>